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02" r:id="rId4"/>
  </p:sldMasterIdLst>
  <p:notesMasterIdLst>
    <p:notesMasterId r:id="rId22"/>
  </p:notesMasterIdLst>
  <p:sldIdLst>
    <p:sldId id="258" r:id="rId5"/>
    <p:sldId id="259" r:id="rId6"/>
    <p:sldId id="260" r:id="rId7"/>
    <p:sldId id="261" r:id="rId8"/>
    <p:sldId id="264" r:id="rId9"/>
    <p:sldId id="263" r:id="rId10"/>
    <p:sldId id="265" r:id="rId11"/>
    <p:sldId id="266" r:id="rId12"/>
    <p:sldId id="267" r:id="rId13"/>
    <p:sldId id="272" r:id="rId14"/>
    <p:sldId id="268" r:id="rId15"/>
    <p:sldId id="270" r:id="rId16"/>
    <p:sldId id="271" r:id="rId17"/>
    <p:sldId id="273" r:id="rId18"/>
    <p:sldId id="274" r:id="rId19"/>
    <p:sldId id="276"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07"/>
    <p:restoredTop sz="94690"/>
  </p:normalViewPr>
  <p:slideViewPr>
    <p:cSldViewPr snapToGrid="0" snapToObjects="1">
      <p:cViewPr varScale="1">
        <p:scale>
          <a:sx n="111" d="100"/>
          <a:sy n="111" d="100"/>
        </p:scale>
        <p:origin x="35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EA5345-62B1-9C41-A49F-21B6444D3131}" type="datetimeFigureOut">
              <a:rPr lang="vi-VN" smtClean="0"/>
              <a:t>22/04/2020</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27B789-C26B-0C44-AA44-B09CA7F73C04}" type="slidenum">
              <a:rPr lang="vi-VN" smtClean="0"/>
              <a:t>‹#›</a:t>
            </a:fld>
            <a:endParaRPr lang="vi-VN"/>
          </a:p>
        </p:txBody>
      </p:sp>
    </p:spTree>
    <p:extLst>
      <p:ext uri="{BB962C8B-B14F-4D97-AF65-F5344CB8AC3E}">
        <p14:creationId xmlns:p14="http://schemas.microsoft.com/office/powerpoint/2010/main" val="2112339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FE27B789-C26B-0C44-AA44-B09CA7F73C04}" type="slidenum">
              <a:rPr lang="vi-VN" smtClean="0"/>
              <a:t>7</a:t>
            </a:fld>
            <a:endParaRPr lang="vi-VN"/>
          </a:p>
        </p:txBody>
      </p:sp>
    </p:spTree>
    <p:extLst>
      <p:ext uri="{BB962C8B-B14F-4D97-AF65-F5344CB8AC3E}">
        <p14:creationId xmlns:p14="http://schemas.microsoft.com/office/powerpoint/2010/main" val="260243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FE27B789-C26B-0C44-AA44-B09CA7F73C04}" type="slidenum">
              <a:rPr lang="vi-VN" smtClean="0"/>
              <a:t>8</a:t>
            </a:fld>
            <a:endParaRPr lang="vi-VN"/>
          </a:p>
        </p:txBody>
      </p:sp>
    </p:spTree>
    <p:extLst>
      <p:ext uri="{BB962C8B-B14F-4D97-AF65-F5344CB8AC3E}">
        <p14:creationId xmlns:p14="http://schemas.microsoft.com/office/powerpoint/2010/main" val="2008238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FE27B789-C26B-0C44-AA44-B09CA7F73C04}" type="slidenum">
              <a:rPr lang="vi-VN" smtClean="0"/>
              <a:t>10</a:t>
            </a:fld>
            <a:endParaRPr lang="vi-VN"/>
          </a:p>
        </p:txBody>
      </p:sp>
    </p:spTree>
    <p:extLst>
      <p:ext uri="{BB962C8B-B14F-4D97-AF65-F5344CB8AC3E}">
        <p14:creationId xmlns:p14="http://schemas.microsoft.com/office/powerpoint/2010/main" val="2704018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n-US"/>
              <a:t>Click to edit Master title style</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47D369E1-8E10-1444-9EE0-6AF17E09A6A7}" type="datetimeFigureOut">
              <a:rPr lang="en-US" smtClean="0"/>
              <a:t>4/22/20</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DF5A02CD-2B4E-1A4B-9066-4125CF912804}" type="slidenum">
              <a:rPr lang="en-US" smtClean="0"/>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25386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369E1-8E10-1444-9EE0-6AF17E09A6A7}" type="datetimeFigureOut">
              <a:rPr lang="en-US" smtClean="0"/>
              <a:t>4/22/20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5A02CD-2B4E-1A4B-9066-4125CF912804}" type="slidenum">
              <a:rPr lang="en-US" smtClean="0"/>
              <a:t>‹#›</a:t>
            </a:fld>
            <a:endParaRPr lang="en-US" dirty="0"/>
          </a:p>
        </p:txBody>
      </p:sp>
    </p:spTree>
    <p:extLst>
      <p:ext uri="{BB962C8B-B14F-4D97-AF65-F5344CB8AC3E}">
        <p14:creationId xmlns:p14="http://schemas.microsoft.com/office/powerpoint/2010/main" val="2745165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369E1-8E10-1444-9EE0-6AF17E09A6A7}" type="datetimeFigureOut">
              <a:rPr lang="en-US" smtClean="0"/>
              <a:t>4/22/20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5A02CD-2B4E-1A4B-9066-4125CF912804}" type="slidenum">
              <a:rPr lang="en-US" smtClean="0"/>
              <a:t>‹#›</a:t>
            </a:fld>
            <a:endParaRPr lang="en-US" dirty="0"/>
          </a:p>
        </p:txBody>
      </p:sp>
    </p:spTree>
    <p:extLst>
      <p:ext uri="{BB962C8B-B14F-4D97-AF65-F5344CB8AC3E}">
        <p14:creationId xmlns:p14="http://schemas.microsoft.com/office/powerpoint/2010/main" val="1520455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D369E1-8E10-1444-9EE0-6AF17E09A6A7}" type="datetimeFigureOut">
              <a:rPr lang="en-US" smtClean="0"/>
              <a:t>4/22/20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5A02CD-2B4E-1A4B-9066-4125CF912804}" type="slidenum">
              <a:rPr lang="en-US" smtClean="0"/>
              <a:t>‹#›</a:t>
            </a:fld>
            <a:endParaRPr lang="en-US" dirty="0"/>
          </a:p>
        </p:txBody>
      </p:sp>
    </p:spTree>
    <p:extLst>
      <p:ext uri="{BB962C8B-B14F-4D97-AF65-F5344CB8AC3E}">
        <p14:creationId xmlns:p14="http://schemas.microsoft.com/office/powerpoint/2010/main" val="2885689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47D369E1-8E10-1444-9EE0-6AF17E09A6A7}" type="datetimeFigureOut">
              <a:rPr lang="en-US" smtClean="0"/>
              <a:t>4/22/20</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DF5A02CD-2B4E-1A4B-9066-4125CF912804}" type="slidenum">
              <a:rPr lang="en-US" smtClean="0"/>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62669308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7D369E1-8E10-1444-9EE0-6AF17E09A6A7}" type="datetimeFigureOut">
              <a:rPr lang="en-US" smtClean="0"/>
              <a:t>4/22/20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F5A02CD-2B4E-1A4B-9066-4125CF912804}" type="slidenum">
              <a:rPr lang="en-US" smtClean="0"/>
              <a:t>‹#›</a:t>
            </a:fld>
            <a:endParaRPr lang="en-US" dirty="0"/>
          </a:p>
        </p:txBody>
      </p:sp>
    </p:spTree>
    <p:extLst>
      <p:ext uri="{BB962C8B-B14F-4D97-AF65-F5344CB8AC3E}">
        <p14:creationId xmlns:p14="http://schemas.microsoft.com/office/powerpoint/2010/main" val="3211045018"/>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57300"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33864" y="2909102"/>
            <a:ext cx="4800600" cy="29963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7D369E1-8E10-1444-9EE0-6AF17E09A6A7}" type="datetimeFigureOut">
              <a:rPr lang="en-US" smtClean="0"/>
              <a:t>4/22/20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F5A02CD-2B4E-1A4B-9066-4125CF912804}" type="slidenum">
              <a:rPr lang="en-US" smtClean="0"/>
              <a:t>‹#›</a:t>
            </a:fld>
            <a:endParaRPr lang="en-US" dirty="0"/>
          </a:p>
        </p:txBody>
      </p:sp>
    </p:spTree>
    <p:extLst>
      <p:ext uri="{BB962C8B-B14F-4D97-AF65-F5344CB8AC3E}">
        <p14:creationId xmlns:p14="http://schemas.microsoft.com/office/powerpoint/2010/main" val="2655480477"/>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7D369E1-8E10-1444-9EE0-6AF17E09A6A7}" type="datetimeFigureOut">
              <a:rPr lang="en-US" smtClean="0"/>
              <a:t>4/22/20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F5A02CD-2B4E-1A4B-9066-4125CF912804}" type="slidenum">
              <a:rPr lang="en-US" smtClean="0"/>
              <a:t>‹#›</a:t>
            </a:fld>
            <a:endParaRPr lang="en-US" dirty="0"/>
          </a:p>
        </p:txBody>
      </p:sp>
    </p:spTree>
    <p:extLst>
      <p:ext uri="{BB962C8B-B14F-4D97-AF65-F5344CB8AC3E}">
        <p14:creationId xmlns:p14="http://schemas.microsoft.com/office/powerpoint/2010/main" val="2617408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D369E1-8E10-1444-9EE0-6AF17E09A6A7}" type="datetimeFigureOut">
              <a:rPr lang="en-US" smtClean="0"/>
              <a:t>4/22/20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F5A02CD-2B4E-1A4B-9066-4125CF912804}" type="slidenum">
              <a:rPr lang="en-US" smtClean="0"/>
              <a:t>‹#›</a:t>
            </a:fld>
            <a:endParaRPr lang="en-US" dirty="0"/>
          </a:p>
        </p:txBody>
      </p:sp>
    </p:spTree>
    <p:extLst>
      <p:ext uri="{BB962C8B-B14F-4D97-AF65-F5344CB8AC3E}">
        <p14:creationId xmlns:p14="http://schemas.microsoft.com/office/powerpoint/2010/main" val="3544358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051" y="6375679"/>
            <a:ext cx="1233355" cy="348462"/>
          </a:xfrm>
        </p:spPr>
        <p:txBody>
          <a:bodyPr/>
          <a:lstStyle/>
          <a:p>
            <a:fld id="{47D369E1-8E10-1444-9EE0-6AF17E09A6A7}" type="datetimeFigureOut">
              <a:rPr lang="en-US" smtClean="0"/>
              <a:t>4/22/20</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DF5A02CD-2B4E-1A4B-9066-4125CF912804}" type="slidenum">
              <a:rPr lang="en-US" smtClean="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8383923"/>
      </p:ext>
    </p:extLst>
  </p:cSld>
  <p:clrMapOvr>
    <a:masterClrMapping/>
  </p:clrMapOvr>
  <p:extLst mod="1">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65950" y="6375679"/>
            <a:ext cx="1232456" cy="348462"/>
          </a:xfrm>
        </p:spPr>
        <p:txBody>
          <a:bodyPr/>
          <a:lstStyle/>
          <a:p>
            <a:fld id="{47D369E1-8E10-1444-9EE0-6AF17E09A6A7}" type="datetimeFigureOut">
              <a:rPr lang="en-US" smtClean="0"/>
              <a:t>4/22/20</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DF5A02CD-2B4E-1A4B-9066-4125CF912804}" type="slidenum">
              <a:rPr lang="en-US" smtClean="0"/>
              <a:t>‹#›</a:t>
            </a:fld>
            <a:endParaRPr lang="en-US" dirty="0"/>
          </a:p>
        </p:txBody>
      </p:sp>
    </p:spTree>
    <p:extLst>
      <p:ext uri="{BB962C8B-B14F-4D97-AF65-F5344CB8AC3E}">
        <p14:creationId xmlns:p14="http://schemas.microsoft.com/office/powerpoint/2010/main" val="778739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47D369E1-8E10-1444-9EE0-6AF17E09A6A7}" type="datetimeFigureOut">
              <a:rPr lang="en-US" smtClean="0"/>
              <a:t>4/22/20</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DF5A02CD-2B4E-1A4B-9066-4125CF912804}" type="slidenum">
              <a:rPr lang="en-US" smtClean="0"/>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3962757"/>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63C90-188B-A240-B725-EC38F4DD76AE}"/>
              </a:ext>
            </a:extLst>
          </p:cNvPr>
          <p:cNvSpPr>
            <a:spLocks noGrp="1"/>
          </p:cNvSpPr>
          <p:nvPr>
            <p:ph type="title"/>
          </p:nvPr>
        </p:nvSpPr>
        <p:spPr/>
        <p:txBody>
          <a:bodyPr>
            <a:normAutofit/>
          </a:bodyPr>
          <a:lstStyle/>
          <a:p>
            <a:r>
              <a:rPr lang="en-US" dirty="0"/>
              <a:t>Java: </a:t>
            </a:r>
            <a:br>
              <a:rPr lang="en-US" dirty="0"/>
            </a:br>
            <a:r>
              <a:rPr lang="en-US" dirty="0"/>
              <a:t>Thread &amp; Interface</a:t>
            </a:r>
          </a:p>
        </p:txBody>
      </p:sp>
      <p:sp>
        <p:nvSpPr>
          <p:cNvPr id="3" name="Text Placeholder 2">
            <a:extLst>
              <a:ext uri="{FF2B5EF4-FFF2-40B4-BE49-F238E27FC236}">
                <a16:creationId xmlns:a16="http://schemas.microsoft.com/office/drawing/2014/main" id="{82099C63-8EE9-3749-B0CD-B5E92A6A633B}"/>
              </a:ext>
            </a:extLst>
          </p:cNvPr>
          <p:cNvSpPr>
            <a:spLocks noGrp="1"/>
          </p:cNvSpPr>
          <p:nvPr>
            <p:ph type="body" idx="1"/>
          </p:nvPr>
        </p:nvSpPr>
        <p:spPr>
          <a:xfrm>
            <a:off x="3242929" y="5159781"/>
            <a:ext cx="8042387" cy="951135"/>
          </a:xfrm>
        </p:spPr>
        <p:txBody>
          <a:bodyPr>
            <a:normAutofit fontScale="92500"/>
          </a:bodyPr>
          <a:lstStyle/>
          <a:p>
            <a:r>
              <a:rPr lang="en-US" dirty="0"/>
              <a:t>Lương đức minh – 20176821</a:t>
            </a:r>
          </a:p>
          <a:p>
            <a:r>
              <a:rPr lang="en-US" dirty="0"/>
              <a:t>Lý thuyết và ngôn ngữ hướng đối tượng</a:t>
            </a:r>
          </a:p>
        </p:txBody>
      </p:sp>
    </p:spTree>
    <p:extLst>
      <p:ext uri="{BB962C8B-B14F-4D97-AF65-F5344CB8AC3E}">
        <p14:creationId xmlns:p14="http://schemas.microsoft.com/office/powerpoint/2010/main" val="3326395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D737D-54D9-1040-AB19-CF98B72AB7AB}"/>
              </a:ext>
            </a:extLst>
          </p:cNvPr>
          <p:cNvSpPr>
            <a:spLocks noGrp="1"/>
          </p:cNvSpPr>
          <p:nvPr>
            <p:ph type="title"/>
          </p:nvPr>
        </p:nvSpPr>
        <p:spPr/>
        <p:txBody>
          <a:bodyPr/>
          <a:lstStyle/>
          <a:p>
            <a:r>
              <a:rPr lang="vi-VN" b="1" dirty="0"/>
              <a:t>Nhắc lại inheritance</a:t>
            </a:r>
          </a:p>
        </p:txBody>
      </p:sp>
      <p:sp>
        <p:nvSpPr>
          <p:cNvPr id="3" name="Content Placeholder 2">
            <a:extLst>
              <a:ext uri="{FF2B5EF4-FFF2-40B4-BE49-F238E27FC236}">
                <a16:creationId xmlns:a16="http://schemas.microsoft.com/office/drawing/2014/main" id="{00DD8AA5-2970-A545-B0F5-0AB1FC3B9221}"/>
              </a:ext>
            </a:extLst>
          </p:cNvPr>
          <p:cNvSpPr>
            <a:spLocks noGrp="1"/>
          </p:cNvSpPr>
          <p:nvPr>
            <p:ph idx="1"/>
          </p:nvPr>
        </p:nvSpPr>
        <p:spPr>
          <a:xfrm>
            <a:off x="1251678" y="1874517"/>
            <a:ext cx="10178322" cy="4404166"/>
          </a:xfrm>
        </p:spPr>
        <p:txBody>
          <a:bodyPr/>
          <a:lstStyle/>
          <a:p>
            <a:r>
              <a:rPr lang="vi-VN" b="1" dirty="0"/>
              <a:t>Inheritance (kế thừa) </a:t>
            </a:r>
            <a:r>
              <a:rPr lang="vi-VN" dirty="0"/>
              <a:t>là một trong những phương pháp tái sử dụng mã nguồn.</a:t>
            </a:r>
          </a:p>
          <a:p>
            <a:r>
              <a:rPr lang="vi-VN" dirty="0"/>
              <a:t>OOP (lập trình hướng đối tượng) cho phép định nghĩa một class mới dựa trên phương thức và thuộc tính của lớp đã có trước.</a:t>
            </a:r>
          </a:p>
          <a:p>
            <a:endParaRPr lang="vi-VN" dirty="0"/>
          </a:p>
          <a:p>
            <a:r>
              <a:rPr lang="vi-VN" dirty="0"/>
              <a:t>Trong Java, có 3 loại kế thừa chính:</a:t>
            </a:r>
          </a:p>
          <a:p>
            <a:pPr marL="800100" lvl="1" indent="-342900">
              <a:buFont typeface="+mj-lt"/>
              <a:buAutoNum type="arabicPeriod"/>
            </a:pPr>
            <a:r>
              <a:rPr lang="vi-VN" dirty="0"/>
              <a:t>Kế thừa từ Class đã có.</a:t>
            </a:r>
          </a:p>
          <a:p>
            <a:pPr marL="800100" lvl="1" indent="-342900">
              <a:buFont typeface="+mj-lt"/>
              <a:buAutoNum type="arabicPeriod"/>
            </a:pPr>
            <a:r>
              <a:rPr lang="vi-VN" dirty="0"/>
              <a:t>Kế thừa từ Abstract Class (lớp trừu tượng).</a:t>
            </a:r>
          </a:p>
          <a:p>
            <a:pPr marL="800100" lvl="1" indent="-342900">
              <a:buFont typeface="+mj-lt"/>
              <a:buAutoNum type="arabicPeriod"/>
            </a:pPr>
            <a:r>
              <a:rPr lang="vi-VN" dirty="0">
                <a:solidFill>
                  <a:schemeClr val="accent1">
                    <a:lumMod val="75000"/>
                  </a:schemeClr>
                </a:solidFill>
              </a:rPr>
              <a:t>Kế thừa từ Interface. </a:t>
            </a:r>
          </a:p>
          <a:p>
            <a:r>
              <a:rPr lang="vi-VN" dirty="0"/>
              <a:t>Đôi khi ta muốn định nghĩa class mới kế thừa phương thức và thuộc tính từ nhiều lớp cha (đa kế thừa), tuy nhiên 2 cách đầu chỉ hỗ trợ đơn kế thừa.</a:t>
            </a:r>
          </a:p>
          <a:p>
            <a:r>
              <a:rPr lang="vi-VN" dirty="0"/>
              <a:t>Interface hỗ trợ đa kế thừa.</a:t>
            </a:r>
          </a:p>
          <a:p>
            <a:endParaRPr lang="vi-VN" dirty="0"/>
          </a:p>
        </p:txBody>
      </p:sp>
    </p:spTree>
    <p:extLst>
      <p:ext uri="{BB962C8B-B14F-4D97-AF65-F5344CB8AC3E}">
        <p14:creationId xmlns:p14="http://schemas.microsoft.com/office/powerpoint/2010/main" val="1954292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E0A7F-1A57-A54A-B400-2355C6C98A8F}"/>
              </a:ext>
            </a:extLst>
          </p:cNvPr>
          <p:cNvSpPr>
            <a:spLocks noGrp="1"/>
          </p:cNvSpPr>
          <p:nvPr>
            <p:ph type="title"/>
          </p:nvPr>
        </p:nvSpPr>
        <p:spPr/>
        <p:txBody>
          <a:bodyPr/>
          <a:lstStyle/>
          <a:p>
            <a:r>
              <a:rPr lang="vi-VN" b="1" dirty="0"/>
              <a:t>Interface là gì?</a:t>
            </a:r>
          </a:p>
        </p:txBody>
      </p:sp>
      <p:sp>
        <p:nvSpPr>
          <p:cNvPr id="3" name="Content Placeholder 2">
            <a:extLst>
              <a:ext uri="{FF2B5EF4-FFF2-40B4-BE49-F238E27FC236}">
                <a16:creationId xmlns:a16="http://schemas.microsoft.com/office/drawing/2014/main" id="{7D68C69B-8FEC-8D42-8801-5DD1DACD4A8C}"/>
              </a:ext>
            </a:extLst>
          </p:cNvPr>
          <p:cNvSpPr>
            <a:spLocks noGrp="1"/>
          </p:cNvSpPr>
          <p:nvPr>
            <p:ph idx="1"/>
          </p:nvPr>
        </p:nvSpPr>
        <p:spPr>
          <a:xfrm>
            <a:off x="1251678" y="1267429"/>
            <a:ext cx="10178322" cy="2552217"/>
          </a:xfrm>
        </p:spPr>
        <p:txBody>
          <a:bodyPr>
            <a:normAutofit/>
          </a:bodyPr>
          <a:lstStyle/>
          <a:p>
            <a:r>
              <a:rPr lang="vi-VN" dirty="0"/>
              <a:t>Là một bản thiết kế của một lớp, mang những đặc điểm sau:</a:t>
            </a:r>
          </a:p>
          <a:p>
            <a:pPr lvl="1"/>
            <a:r>
              <a:rPr lang="vi-VN" i="1" u="sng" dirty="0"/>
              <a:t>Không thể </a:t>
            </a:r>
            <a:r>
              <a:rPr lang="vi-VN" dirty="0"/>
              <a:t>có constructor (Không thể khởi tạo một đối tượng của interface).</a:t>
            </a:r>
          </a:p>
          <a:p>
            <a:pPr lvl="1"/>
            <a:r>
              <a:rPr lang="vi-VN" dirty="0"/>
              <a:t>Tất cả các phương thức của interface đều là </a:t>
            </a:r>
            <a:r>
              <a:rPr lang="vi-VN" i="1" u="sng" dirty="0"/>
              <a:t>abstract</a:t>
            </a:r>
            <a:r>
              <a:rPr lang="vi-VN" dirty="0"/>
              <a:t>.</a:t>
            </a:r>
          </a:p>
          <a:p>
            <a:pPr lvl="1"/>
            <a:r>
              <a:rPr lang="vi-VN" dirty="0"/>
              <a:t>Dùng từ khóa </a:t>
            </a:r>
            <a:r>
              <a:rPr lang="vi-VN" i="1" u="sng" dirty="0"/>
              <a:t>implements</a:t>
            </a:r>
            <a:r>
              <a:rPr lang="vi-VN" dirty="0"/>
              <a:t> để triển khai interface.</a:t>
            </a:r>
          </a:p>
          <a:p>
            <a:pPr lvl="1"/>
            <a:r>
              <a:rPr lang="vi-VN" dirty="0"/>
              <a:t>Một interface có thể </a:t>
            </a:r>
            <a:r>
              <a:rPr lang="vi-VN" i="1" u="sng" dirty="0"/>
              <a:t>extends từ nhiều interface</a:t>
            </a:r>
            <a:r>
              <a:rPr lang="vi-VN" dirty="0"/>
              <a:t>, một lớp có thể </a:t>
            </a:r>
            <a:r>
              <a:rPr lang="vi-VN" i="1" u="sng" dirty="0"/>
              <a:t>implements nhiều interface</a:t>
            </a:r>
            <a:r>
              <a:rPr lang="vi-VN" dirty="0"/>
              <a:t>.</a:t>
            </a:r>
          </a:p>
          <a:p>
            <a:pPr lvl="1"/>
            <a:r>
              <a:rPr lang="vi-VN" dirty="0"/>
              <a:t>Một interface </a:t>
            </a:r>
            <a:r>
              <a:rPr lang="vi-VN" i="1" u="sng" dirty="0"/>
              <a:t>không thể</a:t>
            </a:r>
            <a:r>
              <a:rPr lang="vi-VN" dirty="0"/>
              <a:t> kế thừa từ một lớp.</a:t>
            </a:r>
          </a:p>
        </p:txBody>
      </p:sp>
      <p:sp>
        <p:nvSpPr>
          <p:cNvPr id="4" name="Content Placeholder 2">
            <a:extLst>
              <a:ext uri="{FF2B5EF4-FFF2-40B4-BE49-F238E27FC236}">
                <a16:creationId xmlns:a16="http://schemas.microsoft.com/office/drawing/2014/main" id="{836A34BB-9C36-CC4C-998B-A2DA230D533D}"/>
              </a:ext>
            </a:extLst>
          </p:cNvPr>
          <p:cNvSpPr txBox="1">
            <a:spLocks/>
          </p:cNvSpPr>
          <p:nvPr/>
        </p:nvSpPr>
        <p:spPr>
          <a:xfrm>
            <a:off x="1251678" y="3819646"/>
            <a:ext cx="5670035" cy="303835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r>
              <a:rPr lang="vi-VN" dirty="0"/>
              <a:t>VD: </a:t>
            </a:r>
            <a:r>
              <a:rPr lang="vi-VN" sz="1800" dirty="0"/>
              <a:t>Trong java, trình biên dịch </a:t>
            </a:r>
            <a:r>
              <a:rPr lang="vi-VN" sz="1800" b="1" dirty="0"/>
              <a:t>tự động</a:t>
            </a:r>
            <a:r>
              <a:rPr lang="vi-VN" sz="1800" dirty="0"/>
              <a:t> thêm:</a:t>
            </a:r>
          </a:p>
          <a:p>
            <a:pPr lvl="1"/>
            <a:r>
              <a:rPr lang="vi-VN" sz="1600" dirty="0"/>
              <a:t>Từ khóa </a:t>
            </a:r>
            <a:r>
              <a:rPr lang="vi-VN" sz="1600" i="1" dirty="0"/>
              <a:t>public</a:t>
            </a:r>
            <a:r>
              <a:rPr lang="vi-VN" sz="1600" dirty="0"/>
              <a:t> và </a:t>
            </a:r>
            <a:r>
              <a:rPr lang="vi-VN" sz="1600" i="1" dirty="0"/>
              <a:t>abstract</a:t>
            </a:r>
            <a:r>
              <a:rPr lang="vi-VN" sz="1600" dirty="0"/>
              <a:t> trước phương thức của interface. </a:t>
            </a:r>
          </a:p>
          <a:p>
            <a:pPr lvl="1"/>
            <a:r>
              <a:rPr lang="vi-VN" sz="1600" dirty="0"/>
              <a:t>Các từ khóa </a:t>
            </a:r>
            <a:r>
              <a:rPr lang="vi-VN" sz="1600" i="1" dirty="0"/>
              <a:t>public</a:t>
            </a:r>
            <a:r>
              <a:rPr lang="vi-VN" sz="1600" dirty="0"/>
              <a:t>, </a:t>
            </a:r>
            <a:r>
              <a:rPr lang="vi-VN" sz="1600" i="1" dirty="0"/>
              <a:t>static</a:t>
            </a:r>
            <a:r>
              <a:rPr lang="vi-VN" sz="1600" dirty="0"/>
              <a:t> và </a:t>
            </a:r>
            <a:r>
              <a:rPr lang="vi-VN" sz="1600" i="1" dirty="0"/>
              <a:t>final</a:t>
            </a:r>
            <a:r>
              <a:rPr lang="vi-VN" sz="1600" dirty="0"/>
              <a:t> trước các thành viên dữ liệu. </a:t>
            </a:r>
          </a:p>
          <a:p>
            <a:r>
              <a:rPr lang="vi-VN" sz="1800" b="1" dirty="0"/>
              <a:t>Chú ý</a:t>
            </a:r>
            <a:r>
              <a:rPr lang="vi-VN" sz="1800" dirty="0"/>
              <a:t>: Khi một class implements một interface, cần ghi đè (method overriding) </a:t>
            </a:r>
            <a:r>
              <a:rPr lang="vi-VN" sz="1800" b="1" dirty="0"/>
              <a:t>tất cả</a:t>
            </a:r>
            <a:r>
              <a:rPr lang="vi-VN" sz="1800" dirty="0"/>
              <a:t> các phương thức của interface đó.</a:t>
            </a:r>
          </a:p>
          <a:p>
            <a:endParaRPr lang="vi-VN" sz="1800" dirty="0"/>
          </a:p>
        </p:txBody>
      </p:sp>
      <p:sp>
        <p:nvSpPr>
          <p:cNvPr id="6" name="四角形: 角を丸くする 12">
            <a:extLst>
              <a:ext uri="{FF2B5EF4-FFF2-40B4-BE49-F238E27FC236}">
                <a16:creationId xmlns:a16="http://schemas.microsoft.com/office/drawing/2014/main" id="{5AF504C0-D65F-9C43-85C1-EFD0CD145283}"/>
              </a:ext>
            </a:extLst>
          </p:cNvPr>
          <p:cNvSpPr/>
          <p:nvPr/>
        </p:nvSpPr>
        <p:spPr>
          <a:xfrm>
            <a:off x="7234176" y="3750198"/>
            <a:ext cx="4508287" cy="2731625"/>
          </a:xfrm>
          <a:prstGeom prst="roundRect">
            <a:avLst>
              <a:gd name="adj" fmla="val 2694"/>
            </a:avLst>
          </a:prstGeom>
          <a:solidFill>
            <a:schemeClr val="bg1">
              <a:alpha val="28000"/>
            </a:schemeClr>
          </a:solidFill>
          <a:ln w="38100">
            <a:solidFill>
              <a:srgbClr val="3FA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A6E22D"/>
                </a:solidFill>
                <a:latin typeface="inherit"/>
              </a:rPr>
              <a:t>interface</a:t>
            </a:r>
            <a:r>
              <a:rPr lang="en-US" dirty="0">
                <a:solidFill>
                  <a:srgbClr val="006FE0"/>
                </a:solidFill>
                <a:latin typeface="inherit"/>
              </a:rPr>
              <a:t> </a:t>
            </a:r>
            <a:r>
              <a:rPr lang="en-US" dirty="0">
                <a:solidFill>
                  <a:srgbClr val="F92650"/>
                </a:solidFill>
                <a:latin typeface="inherit"/>
              </a:rPr>
              <a:t>animal </a:t>
            </a:r>
            <a:r>
              <a:rPr lang="en-US" dirty="0">
                <a:solidFill>
                  <a:schemeClr val="tx1"/>
                </a:solidFill>
                <a:latin typeface="inherit"/>
              </a:rPr>
              <a:t>{</a:t>
            </a:r>
            <a:endParaRPr lang="en-US" dirty="0">
              <a:solidFill>
                <a:schemeClr val="tx1"/>
              </a:solidFill>
              <a:latin typeface="Consolas" panose="020B0609020204030204" pitchFamily="49" charset="0"/>
            </a:endParaRPr>
          </a:p>
          <a:p>
            <a:r>
              <a:rPr lang="en-US" dirty="0">
                <a:solidFill>
                  <a:srgbClr val="006FE0"/>
                </a:solidFill>
                <a:latin typeface="inherit"/>
              </a:rPr>
              <a:t>     </a:t>
            </a:r>
            <a:r>
              <a:rPr lang="en-US" dirty="0">
                <a:solidFill>
                  <a:srgbClr val="A6E22D"/>
                </a:solidFill>
                <a:latin typeface="inherit"/>
              </a:rPr>
              <a:t>void</a:t>
            </a:r>
            <a:r>
              <a:rPr lang="en-US" dirty="0">
                <a:solidFill>
                  <a:srgbClr val="006FE0"/>
                </a:solidFill>
                <a:latin typeface="inherit"/>
              </a:rPr>
              <a:t> </a:t>
            </a:r>
            <a:r>
              <a:rPr lang="en-US" dirty="0">
                <a:solidFill>
                  <a:srgbClr val="F92650"/>
                </a:solidFill>
                <a:latin typeface="inherit"/>
              </a:rPr>
              <a:t>eating</a:t>
            </a:r>
            <a:r>
              <a:rPr lang="en-US" dirty="0">
                <a:solidFill>
                  <a:schemeClr val="tx1"/>
                </a:solidFill>
                <a:latin typeface="inherit"/>
              </a:rPr>
              <a:t>();</a:t>
            </a:r>
            <a:endParaRPr lang="en-US" dirty="0">
              <a:solidFill>
                <a:schemeClr val="tx1"/>
              </a:solidFill>
              <a:latin typeface="Consolas" panose="020B0609020204030204" pitchFamily="49" charset="0"/>
            </a:endParaRPr>
          </a:p>
          <a:p>
            <a:r>
              <a:rPr lang="en-US" dirty="0">
                <a:solidFill>
                  <a:schemeClr val="tx1"/>
                </a:solidFill>
                <a:latin typeface="inherit"/>
              </a:rPr>
              <a:t>}</a:t>
            </a:r>
            <a:endParaRPr lang="en-US" dirty="0">
              <a:solidFill>
                <a:schemeClr val="tx1"/>
              </a:solidFill>
              <a:latin typeface="Consolas" panose="020B0609020204030204" pitchFamily="49" charset="0"/>
            </a:endParaRPr>
          </a:p>
          <a:p>
            <a:r>
              <a:rPr lang="en-US" dirty="0">
                <a:solidFill>
                  <a:srgbClr val="A6E22D"/>
                </a:solidFill>
                <a:latin typeface="inherit"/>
              </a:rPr>
              <a:t>class</a:t>
            </a:r>
            <a:r>
              <a:rPr lang="en-US" dirty="0">
                <a:solidFill>
                  <a:srgbClr val="006FE0"/>
                </a:solidFill>
                <a:latin typeface="inherit"/>
              </a:rPr>
              <a:t> </a:t>
            </a:r>
            <a:r>
              <a:rPr lang="en-US" dirty="0">
                <a:solidFill>
                  <a:srgbClr val="F92650"/>
                </a:solidFill>
                <a:latin typeface="inherit"/>
              </a:rPr>
              <a:t>Dog</a:t>
            </a:r>
            <a:r>
              <a:rPr lang="en-US" dirty="0">
                <a:solidFill>
                  <a:srgbClr val="006FE0"/>
                </a:solidFill>
                <a:latin typeface="inherit"/>
              </a:rPr>
              <a:t> </a:t>
            </a:r>
            <a:r>
              <a:rPr lang="en-US" dirty="0">
                <a:solidFill>
                  <a:srgbClr val="66D9EF"/>
                </a:solidFill>
                <a:latin typeface="inherit"/>
              </a:rPr>
              <a:t>implements</a:t>
            </a:r>
            <a:r>
              <a:rPr lang="en-US" dirty="0">
                <a:solidFill>
                  <a:srgbClr val="006FE0"/>
                </a:solidFill>
                <a:latin typeface="inherit"/>
              </a:rPr>
              <a:t> </a:t>
            </a:r>
            <a:r>
              <a:rPr lang="en-US" dirty="0">
                <a:solidFill>
                  <a:srgbClr val="F92650"/>
                </a:solidFill>
                <a:latin typeface="inherit"/>
              </a:rPr>
              <a:t>animal </a:t>
            </a:r>
            <a:r>
              <a:rPr lang="en-US" dirty="0">
                <a:solidFill>
                  <a:schemeClr val="tx1"/>
                </a:solidFill>
                <a:latin typeface="inherit"/>
              </a:rPr>
              <a:t>{</a:t>
            </a:r>
            <a:endParaRPr lang="en-US" dirty="0">
              <a:solidFill>
                <a:schemeClr val="tx1"/>
              </a:solidFill>
              <a:latin typeface="Consolas" panose="020B0609020204030204" pitchFamily="49" charset="0"/>
            </a:endParaRPr>
          </a:p>
          <a:p>
            <a:r>
              <a:rPr lang="en-US" dirty="0">
                <a:solidFill>
                  <a:srgbClr val="006FE0"/>
                </a:solidFill>
                <a:latin typeface="inherit"/>
              </a:rPr>
              <a:t>    </a:t>
            </a:r>
            <a:r>
              <a:rPr lang="en-US" i="1" dirty="0">
                <a:solidFill>
                  <a:srgbClr val="666666"/>
                </a:solidFill>
                <a:latin typeface="inherit"/>
              </a:rPr>
              <a:t>@Override</a:t>
            </a:r>
            <a:endParaRPr lang="en-US" dirty="0">
              <a:solidFill>
                <a:srgbClr val="F8F8F2"/>
              </a:solidFill>
              <a:latin typeface="Consolas" panose="020B0609020204030204" pitchFamily="49" charset="0"/>
            </a:endParaRPr>
          </a:p>
          <a:p>
            <a:r>
              <a:rPr lang="en-US" dirty="0">
                <a:solidFill>
                  <a:srgbClr val="006FE0"/>
                </a:solidFill>
                <a:latin typeface="inherit"/>
              </a:rPr>
              <a:t>    </a:t>
            </a:r>
            <a:r>
              <a:rPr lang="en-US" dirty="0">
                <a:solidFill>
                  <a:srgbClr val="66D9EF"/>
                </a:solidFill>
                <a:latin typeface="inherit"/>
              </a:rPr>
              <a:t>public</a:t>
            </a:r>
            <a:r>
              <a:rPr lang="en-US" dirty="0">
                <a:solidFill>
                  <a:srgbClr val="006FE0"/>
                </a:solidFill>
                <a:latin typeface="inherit"/>
              </a:rPr>
              <a:t> </a:t>
            </a:r>
            <a:r>
              <a:rPr lang="en-US" dirty="0">
                <a:solidFill>
                  <a:srgbClr val="A6E22D"/>
                </a:solidFill>
                <a:latin typeface="inherit"/>
              </a:rPr>
              <a:t>void</a:t>
            </a:r>
            <a:r>
              <a:rPr lang="en-US" dirty="0">
                <a:solidFill>
                  <a:srgbClr val="006FE0"/>
                </a:solidFill>
                <a:latin typeface="inherit"/>
              </a:rPr>
              <a:t> </a:t>
            </a:r>
            <a:r>
              <a:rPr lang="en-US" dirty="0">
                <a:solidFill>
                  <a:srgbClr val="F92650"/>
                </a:solidFill>
                <a:latin typeface="inherit"/>
              </a:rPr>
              <a:t>eating</a:t>
            </a:r>
            <a:r>
              <a:rPr lang="en-US" dirty="0">
                <a:solidFill>
                  <a:schemeClr val="tx1"/>
                </a:solidFill>
                <a:latin typeface="inherit"/>
              </a:rPr>
              <a:t>() {</a:t>
            </a:r>
            <a:endParaRPr lang="en-US" dirty="0">
              <a:solidFill>
                <a:schemeClr val="tx1"/>
              </a:solidFill>
              <a:latin typeface="Consolas" panose="020B0609020204030204" pitchFamily="49" charset="0"/>
            </a:endParaRPr>
          </a:p>
          <a:p>
            <a:r>
              <a:rPr lang="en-US" dirty="0">
                <a:solidFill>
                  <a:schemeClr val="tx1"/>
                </a:solidFill>
                <a:latin typeface="inherit"/>
              </a:rPr>
              <a:t>        System.out.</a:t>
            </a:r>
            <a:r>
              <a:rPr lang="en-US" dirty="0">
                <a:solidFill>
                  <a:srgbClr val="F92650"/>
                </a:solidFill>
                <a:latin typeface="inherit"/>
              </a:rPr>
              <a:t>println</a:t>
            </a:r>
            <a:r>
              <a:rPr lang="en-US" dirty="0">
                <a:solidFill>
                  <a:schemeClr val="tx1"/>
                </a:solidFill>
                <a:latin typeface="inherit"/>
              </a:rPr>
              <a:t>("</a:t>
            </a:r>
            <a:r>
              <a:rPr lang="en-US" dirty="0">
                <a:solidFill>
                  <a:schemeClr val="accent5"/>
                </a:solidFill>
                <a:latin typeface="inherit"/>
              </a:rPr>
              <a:t>Dog eating</a:t>
            </a:r>
            <a:r>
              <a:rPr lang="en-US" dirty="0">
                <a:solidFill>
                  <a:schemeClr val="tx1"/>
                </a:solidFill>
                <a:latin typeface="inherit"/>
              </a:rPr>
              <a:t>");</a:t>
            </a:r>
            <a:endParaRPr lang="en-US" dirty="0">
              <a:solidFill>
                <a:schemeClr val="tx1"/>
              </a:solidFill>
              <a:latin typeface="Consolas" panose="020B0609020204030204" pitchFamily="49" charset="0"/>
            </a:endParaRPr>
          </a:p>
          <a:p>
            <a:r>
              <a:rPr lang="en-US" dirty="0">
                <a:solidFill>
                  <a:schemeClr val="tx1"/>
                </a:solidFill>
                <a:latin typeface="inherit"/>
              </a:rPr>
              <a:t>    }</a:t>
            </a:r>
            <a:endParaRPr lang="en-US"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782781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0F246-3DD6-D64E-981F-129C5DA0EC7B}"/>
              </a:ext>
            </a:extLst>
          </p:cNvPr>
          <p:cNvSpPr>
            <a:spLocks noGrp="1"/>
          </p:cNvSpPr>
          <p:nvPr>
            <p:ph type="title"/>
          </p:nvPr>
        </p:nvSpPr>
        <p:spPr/>
        <p:txBody>
          <a:bodyPr/>
          <a:lstStyle/>
          <a:p>
            <a:r>
              <a:rPr lang="vi-VN" b="1" dirty="0"/>
              <a:t>Tag và Marker interface</a:t>
            </a:r>
          </a:p>
        </p:txBody>
      </p:sp>
      <p:sp>
        <p:nvSpPr>
          <p:cNvPr id="3" name="Content Placeholder 2">
            <a:extLst>
              <a:ext uri="{FF2B5EF4-FFF2-40B4-BE49-F238E27FC236}">
                <a16:creationId xmlns:a16="http://schemas.microsoft.com/office/drawing/2014/main" id="{66B7F466-FEDE-A849-9B74-45C5CEA61BA9}"/>
              </a:ext>
            </a:extLst>
          </p:cNvPr>
          <p:cNvSpPr>
            <a:spLocks noGrp="1"/>
          </p:cNvSpPr>
          <p:nvPr>
            <p:ph idx="1"/>
          </p:nvPr>
        </p:nvSpPr>
        <p:spPr>
          <a:xfrm>
            <a:off x="1251678" y="1423686"/>
            <a:ext cx="10178322" cy="4930816"/>
          </a:xfrm>
        </p:spPr>
        <p:txBody>
          <a:bodyPr>
            <a:normAutofit/>
          </a:bodyPr>
          <a:lstStyle/>
          <a:p>
            <a:r>
              <a:rPr lang="vi-VN" dirty="0"/>
              <a:t>Một interface không chứa bất kỳ một method hay thuộc tính nào gọi là </a:t>
            </a:r>
            <a:r>
              <a:rPr lang="vi-VN" dirty="0">
                <a:solidFill>
                  <a:schemeClr val="accent1"/>
                </a:solidFill>
              </a:rPr>
              <a:t>Tag </a:t>
            </a:r>
            <a:r>
              <a:rPr lang="vi-VN" dirty="0"/>
              <a:t>hoặc </a:t>
            </a:r>
            <a:r>
              <a:rPr lang="vi-VN" dirty="0">
                <a:solidFill>
                  <a:schemeClr val="accent1"/>
                </a:solidFill>
              </a:rPr>
              <a:t>Marker interface</a:t>
            </a:r>
            <a:r>
              <a:rPr lang="vi-VN" dirty="0"/>
              <a:t>. </a:t>
            </a:r>
          </a:p>
          <a:p>
            <a:pPr marL="457200" lvl="1" indent="0">
              <a:buNone/>
            </a:pPr>
            <a:r>
              <a:rPr lang="vi-VN" dirty="0"/>
              <a:t>VD: Serializable, EventListener, etc…</a:t>
            </a:r>
          </a:p>
          <a:p>
            <a:pPr marL="457200" lvl="1" indent="0">
              <a:buNone/>
            </a:pPr>
            <a:r>
              <a:rPr lang="vi-VN" dirty="0"/>
              <a:t>			Chỉ có mỗi cái tên </a:t>
            </a:r>
            <a:r>
              <a:rPr lang="vi-VN" dirty="0">
                <a:sym typeface="Wingdings" pitchFamily="2" charset="2"/>
              </a:rPr>
              <a:t> </a:t>
            </a:r>
          </a:p>
          <a:p>
            <a:endParaRPr lang="vi-VN" dirty="0">
              <a:sym typeface="Wingdings" pitchFamily="2" charset="2"/>
            </a:endParaRPr>
          </a:p>
          <a:p>
            <a:endParaRPr lang="vi-VN" dirty="0">
              <a:sym typeface="Wingdings" pitchFamily="2" charset="2"/>
            </a:endParaRPr>
          </a:p>
          <a:p>
            <a:endParaRPr lang="vi-VN" dirty="0">
              <a:sym typeface="Wingdings" pitchFamily="2" charset="2"/>
            </a:endParaRPr>
          </a:p>
          <a:p>
            <a:r>
              <a:rPr lang="vi-VN" dirty="0">
                <a:sym typeface="Wingdings" pitchFamily="2" charset="2"/>
              </a:rPr>
              <a:t>Tuy nhiên các interface này có chức năng riêng giúp cung cấp một số thông tin hữu ích cho JVM trong quá trình run-time. VD:</a:t>
            </a:r>
          </a:p>
          <a:p>
            <a:pPr lvl="1"/>
            <a:r>
              <a:rPr lang="vi-VN" dirty="0"/>
              <a:t>Implements </a:t>
            </a:r>
            <a:r>
              <a:rPr lang="vi-VN" b="1" dirty="0"/>
              <a:t>Cloneable </a:t>
            </a:r>
            <a:r>
              <a:rPr lang="vi-VN" dirty="0"/>
              <a:t>sử dụng method </a:t>
            </a:r>
            <a:r>
              <a:rPr lang="vi-VN" b="1" dirty="0"/>
              <a:t>clone()</a:t>
            </a:r>
            <a:r>
              <a:rPr lang="vi-VN" dirty="0"/>
              <a:t> để tạo bản sao instance tương tự.</a:t>
            </a:r>
          </a:p>
          <a:p>
            <a:pPr lvl="1"/>
            <a:r>
              <a:rPr lang="vi-VN" dirty="0"/>
              <a:t>Implements </a:t>
            </a:r>
            <a:r>
              <a:rPr lang="vi-VN" b="1" dirty="0"/>
              <a:t>Serializable</a:t>
            </a:r>
            <a:r>
              <a:rPr lang="vi-VN" dirty="0"/>
              <a:t> để làm cho một object đủ điều kiện để lưu xuống file.</a:t>
            </a:r>
          </a:p>
          <a:p>
            <a:pPr lvl="1"/>
            <a:r>
              <a:rPr lang="vi-VN" dirty="0">
                <a:sym typeface="Wingdings" pitchFamily="2" charset="2"/>
              </a:rPr>
              <a:t>Implements </a:t>
            </a:r>
            <a:r>
              <a:rPr lang="vi-VN" b="1" dirty="0">
                <a:sym typeface="Wingdings" pitchFamily="2" charset="2"/>
              </a:rPr>
              <a:t>Remote</a:t>
            </a:r>
            <a:r>
              <a:rPr lang="vi-VN" dirty="0">
                <a:sym typeface="Wingdings" pitchFamily="2" charset="2"/>
              </a:rPr>
              <a:t> để object lưu trên một máy có thể được truy cập từ một máy khác. </a:t>
            </a:r>
          </a:p>
        </p:txBody>
      </p:sp>
      <p:sp>
        <p:nvSpPr>
          <p:cNvPr id="4" name="四角形: 角を丸くする 12">
            <a:extLst>
              <a:ext uri="{FF2B5EF4-FFF2-40B4-BE49-F238E27FC236}">
                <a16:creationId xmlns:a16="http://schemas.microsoft.com/office/drawing/2014/main" id="{1A20B341-D96C-DA45-8F50-02E71BABFC09}"/>
              </a:ext>
            </a:extLst>
          </p:cNvPr>
          <p:cNvSpPr/>
          <p:nvPr/>
        </p:nvSpPr>
        <p:spPr>
          <a:xfrm>
            <a:off x="6572331" y="2546429"/>
            <a:ext cx="4076376" cy="1342665"/>
          </a:xfrm>
          <a:prstGeom prst="roundRect">
            <a:avLst>
              <a:gd name="adj" fmla="val 2694"/>
            </a:avLst>
          </a:prstGeom>
          <a:solidFill>
            <a:schemeClr val="bg1">
              <a:alpha val="28000"/>
            </a:schemeClr>
          </a:solidFill>
          <a:ln w="38100">
            <a:solidFill>
              <a:srgbClr val="3FA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latin typeface="Consolas" panose="020B0609020204030204" pitchFamily="49" charset="0"/>
              </a:rPr>
              <a:t>public interface </a:t>
            </a:r>
            <a:r>
              <a:rPr lang="en-US" dirty="0">
                <a:solidFill>
                  <a:schemeClr val="accent3">
                    <a:lumMod val="75000"/>
                  </a:schemeClr>
                </a:solidFill>
                <a:latin typeface="Consolas" panose="020B0609020204030204" pitchFamily="49" charset="0"/>
              </a:rPr>
              <a:t>Serializable</a:t>
            </a:r>
            <a:r>
              <a:rPr lang="en-US" dirty="0">
                <a:solidFill>
                  <a:schemeClr val="tx1"/>
                </a:solidFill>
                <a:latin typeface="Consolas" panose="020B0609020204030204" pitchFamily="49" charset="0"/>
              </a:rPr>
              <a:t> </a:t>
            </a:r>
          </a:p>
          <a:p>
            <a:r>
              <a:rPr lang="en-US" dirty="0">
                <a:solidFill>
                  <a:schemeClr val="tx1"/>
                </a:solidFill>
                <a:latin typeface="Consolas" panose="020B0609020204030204" pitchFamily="49" charset="0"/>
              </a:rPr>
              <a:t>{</a:t>
            </a:r>
          </a:p>
          <a:p>
            <a:r>
              <a:rPr lang="en-US" dirty="0">
                <a:solidFill>
                  <a:schemeClr val="tx1"/>
                </a:solidFill>
                <a:latin typeface="Consolas" panose="020B0609020204030204" pitchFamily="49" charset="0"/>
              </a:rPr>
              <a:t>  // nothing here</a:t>
            </a:r>
          </a:p>
          <a:p>
            <a:r>
              <a:rPr lang="en-US"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42744624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8AA3E-CE70-524A-991D-5DB01C9399D8}"/>
              </a:ext>
            </a:extLst>
          </p:cNvPr>
          <p:cNvSpPr>
            <a:spLocks noGrp="1"/>
          </p:cNvSpPr>
          <p:nvPr>
            <p:ph type="title"/>
          </p:nvPr>
        </p:nvSpPr>
        <p:spPr/>
        <p:txBody>
          <a:bodyPr>
            <a:normAutofit/>
          </a:bodyPr>
          <a:lstStyle/>
          <a:p>
            <a:r>
              <a:rPr lang="vi-VN" b="1" dirty="0"/>
              <a:t>Cập nhật từ java 8 (1)</a:t>
            </a:r>
          </a:p>
        </p:txBody>
      </p:sp>
      <p:sp>
        <p:nvSpPr>
          <p:cNvPr id="3" name="Content Placeholder 2">
            <a:extLst>
              <a:ext uri="{FF2B5EF4-FFF2-40B4-BE49-F238E27FC236}">
                <a16:creationId xmlns:a16="http://schemas.microsoft.com/office/drawing/2014/main" id="{B5507228-A689-3948-AA0B-742FC678A4C9}"/>
              </a:ext>
            </a:extLst>
          </p:cNvPr>
          <p:cNvSpPr>
            <a:spLocks noGrp="1"/>
          </p:cNvSpPr>
          <p:nvPr>
            <p:ph idx="1"/>
          </p:nvPr>
        </p:nvSpPr>
        <p:spPr>
          <a:xfrm>
            <a:off x="1251678" y="1533647"/>
            <a:ext cx="10178322" cy="3593591"/>
          </a:xfrm>
        </p:spPr>
        <p:txBody>
          <a:bodyPr/>
          <a:lstStyle/>
          <a:p>
            <a:r>
              <a:rPr lang="vi-VN" b="1" dirty="0"/>
              <a:t>Default method trong interface</a:t>
            </a:r>
          </a:p>
          <a:p>
            <a:pPr lvl="1"/>
            <a:r>
              <a:rPr lang="vi-VN" dirty="0"/>
              <a:t>Từ java 8 trở về trước, interface chỉ có </a:t>
            </a:r>
            <a:r>
              <a:rPr lang="vi-VN" b="1" dirty="0">
                <a:solidFill>
                  <a:schemeClr val="accent1"/>
                </a:solidFill>
              </a:rPr>
              <a:t>abstract method</a:t>
            </a:r>
          </a:p>
          <a:p>
            <a:pPr lvl="1"/>
            <a:r>
              <a:rPr lang="vi-VN" dirty="0"/>
              <a:t>Khi project quá lớn, một interface được triển khai bởi n (một đống) class</a:t>
            </a:r>
          </a:p>
          <a:p>
            <a:pPr marL="457200" lvl="1" indent="0">
              <a:buNone/>
            </a:pPr>
            <a:r>
              <a:rPr lang="vi-VN" dirty="0"/>
              <a:t>	</a:t>
            </a:r>
            <a:r>
              <a:rPr lang="vi-VN" dirty="0">
                <a:sym typeface="Wingdings" pitchFamily="2" charset="2"/>
              </a:rPr>
              <a:t> Phải thực hiện override n lần: vất vả</a:t>
            </a:r>
          </a:p>
          <a:p>
            <a:pPr lvl="1"/>
            <a:r>
              <a:rPr lang="vi-VN" dirty="0"/>
              <a:t>Java 8 cho phép thêm các method không trừu tượng bằng cách thêm từ khóa default:</a:t>
            </a:r>
          </a:p>
          <a:p>
            <a:pPr lvl="1"/>
            <a:endParaRPr lang="vi-VN" dirty="0"/>
          </a:p>
        </p:txBody>
      </p:sp>
      <p:sp>
        <p:nvSpPr>
          <p:cNvPr id="4" name="四角形: 角を丸くする 12">
            <a:extLst>
              <a:ext uri="{FF2B5EF4-FFF2-40B4-BE49-F238E27FC236}">
                <a16:creationId xmlns:a16="http://schemas.microsoft.com/office/drawing/2014/main" id="{E062B177-0678-6147-95ED-3F59C909E301}"/>
              </a:ext>
            </a:extLst>
          </p:cNvPr>
          <p:cNvSpPr/>
          <p:nvPr/>
        </p:nvSpPr>
        <p:spPr>
          <a:xfrm>
            <a:off x="3070990" y="3596486"/>
            <a:ext cx="6539698" cy="3061504"/>
          </a:xfrm>
          <a:prstGeom prst="roundRect">
            <a:avLst>
              <a:gd name="adj" fmla="val 2694"/>
            </a:avLst>
          </a:prstGeom>
          <a:solidFill>
            <a:schemeClr val="bg1">
              <a:alpha val="28000"/>
            </a:schemeClr>
          </a:solidFill>
          <a:ln w="38100">
            <a:solidFill>
              <a:srgbClr val="3FA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vi-VN" dirty="0">
                <a:solidFill>
                  <a:srgbClr val="445588"/>
                </a:solidFill>
                <a:latin typeface="Consolas" panose="020B0609020204030204" pitchFamily="49" charset="0"/>
              </a:rPr>
              <a:t>public</a:t>
            </a:r>
            <a:r>
              <a:rPr lang="vi-VN" dirty="0">
                <a:solidFill>
                  <a:srgbClr val="000000"/>
                </a:solidFill>
                <a:latin typeface="Consolas" panose="020B0609020204030204" pitchFamily="49" charset="0"/>
              </a:rPr>
              <a:t> </a:t>
            </a:r>
            <a:r>
              <a:rPr lang="vi-VN" dirty="0">
                <a:solidFill>
                  <a:srgbClr val="445588"/>
                </a:solidFill>
                <a:latin typeface="Consolas" panose="020B0609020204030204" pitchFamily="49" charset="0"/>
              </a:rPr>
              <a:t>interface</a:t>
            </a:r>
            <a:r>
              <a:rPr lang="vi-VN" dirty="0">
                <a:solidFill>
                  <a:srgbClr val="000000"/>
                </a:solidFill>
                <a:latin typeface="Consolas" panose="020B0609020204030204" pitchFamily="49" charset="0"/>
              </a:rPr>
              <a:t> Calculate </a:t>
            </a:r>
            <a:r>
              <a:rPr lang="vi-VN" dirty="0">
                <a:solidFill>
                  <a:srgbClr val="777777"/>
                </a:solidFill>
                <a:latin typeface="Consolas" panose="020B0609020204030204" pitchFamily="49" charset="0"/>
              </a:rPr>
              <a:t>{</a:t>
            </a:r>
            <a:endParaRPr lang="vi-VN" dirty="0">
              <a:solidFill>
                <a:srgbClr val="AAAAAA"/>
              </a:solidFill>
              <a:latin typeface="Source Code Pro"/>
            </a:endParaRPr>
          </a:p>
          <a:p>
            <a:pPr lvl="1" fontAlgn="base"/>
            <a:r>
              <a:rPr lang="vi-VN" dirty="0">
                <a:solidFill>
                  <a:srgbClr val="C00000"/>
                </a:solidFill>
                <a:latin typeface="Consolas" panose="020B0609020204030204" pitchFamily="49" charset="0"/>
              </a:rPr>
              <a:t>default</a:t>
            </a:r>
            <a:r>
              <a:rPr lang="vi-VN" dirty="0">
                <a:solidFill>
                  <a:srgbClr val="000000"/>
                </a:solidFill>
                <a:latin typeface="Consolas" panose="020B0609020204030204" pitchFamily="49" charset="0"/>
              </a:rPr>
              <a:t> </a:t>
            </a:r>
            <a:r>
              <a:rPr lang="vi-VN" dirty="0">
                <a:solidFill>
                  <a:srgbClr val="4DA0D2"/>
                </a:solidFill>
                <a:latin typeface="Consolas" panose="020B0609020204030204" pitchFamily="49" charset="0"/>
              </a:rPr>
              <a:t>int</a:t>
            </a:r>
            <a:r>
              <a:rPr lang="vi-VN" dirty="0">
                <a:solidFill>
                  <a:srgbClr val="000000"/>
                </a:solidFill>
                <a:latin typeface="Consolas" panose="020B0609020204030204" pitchFamily="49" charset="0"/>
              </a:rPr>
              <a:t> </a:t>
            </a:r>
            <a:r>
              <a:rPr lang="vi-VN" dirty="0">
                <a:solidFill>
                  <a:srgbClr val="286491"/>
                </a:solidFill>
                <a:latin typeface="Consolas" panose="020B0609020204030204" pitchFamily="49" charset="0"/>
              </a:rPr>
              <a:t>sum</a:t>
            </a:r>
            <a:r>
              <a:rPr lang="vi-VN" dirty="0">
                <a:solidFill>
                  <a:srgbClr val="777777"/>
                </a:solidFill>
                <a:latin typeface="Consolas" panose="020B0609020204030204" pitchFamily="49" charset="0"/>
              </a:rPr>
              <a:t>(</a:t>
            </a:r>
            <a:r>
              <a:rPr lang="vi-VN" dirty="0">
                <a:solidFill>
                  <a:srgbClr val="4DA0D2"/>
                </a:solidFill>
                <a:latin typeface="Consolas" panose="020B0609020204030204" pitchFamily="49" charset="0"/>
              </a:rPr>
              <a:t>int</a:t>
            </a:r>
            <a:r>
              <a:rPr lang="vi-VN" dirty="0">
                <a:solidFill>
                  <a:srgbClr val="000000"/>
                </a:solidFill>
                <a:latin typeface="Consolas" panose="020B0609020204030204" pitchFamily="49" charset="0"/>
              </a:rPr>
              <a:t> a, </a:t>
            </a:r>
            <a:r>
              <a:rPr lang="vi-VN" dirty="0">
                <a:solidFill>
                  <a:srgbClr val="4DA0D2"/>
                </a:solidFill>
                <a:latin typeface="Consolas" panose="020B0609020204030204" pitchFamily="49" charset="0"/>
              </a:rPr>
              <a:t>int</a:t>
            </a:r>
            <a:r>
              <a:rPr lang="vi-VN" dirty="0">
                <a:solidFill>
                  <a:srgbClr val="000000"/>
                </a:solidFill>
                <a:latin typeface="Consolas" panose="020B0609020204030204" pitchFamily="49" charset="0"/>
              </a:rPr>
              <a:t> b</a:t>
            </a:r>
            <a:r>
              <a:rPr lang="vi-VN" dirty="0">
                <a:solidFill>
                  <a:srgbClr val="777777"/>
                </a:solidFill>
                <a:latin typeface="Consolas" panose="020B0609020204030204" pitchFamily="49" charset="0"/>
              </a:rPr>
              <a:t>)</a:t>
            </a:r>
            <a:r>
              <a:rPr lang="vi-VN" dirty="0">
                <a:solidFill>
                  <a:srgbClr val="000000"/>
                </a:solidFill>
                <a:latin typeface="Consolas" panose="020B0609020204030204" pitchFamily="49" charset="0"/>
              </a:rPr>
              <a:t> </a:t>
            </a:r>
            <a:r>
              <a:rPr lang="vi-VN" dirty="0">
                <a:solidFill>
                  <a:srgbClr val="777777"/>
                </a:solidFill>
                <a:latin typeface="Consolas" panose="020B0609020204030204" pitchFamily="49" charset="0"/>
              </a:rPr>
              <a:t>{</a:t>
            </a:r>
            <a:endParaRPr lang="vi-VN" dirty="0">
              <a:solidFill>
                <a:srgbClr val="AAAAAA"/>
              </a:solidFill>
              <a:latin typeface="Source Code Pro"/>
            </a:endParaRPr>
          </a:p>
          <a:p>
            <a:pPr lvl="2" fontAlgn="base"/>
            <a:r>
              <a:rPr lang="vi-VN" dirty="0">
                <a:solidFill>
                  <a:srgbClr val="286491"/>
                </a:solidFill>
                <a:latin typeface="Consolas" panose="020B0609020204030204" pitchFamily="49" charset="0"/>
              </a:rPr>
              <a:t>return</a:t>
            </a:r>
            <a:r>
              <a:rPr lang="vi-VN" dirty="0">
                <a:solidFill>
                  <a:srgbClr val="000000"/>
                </a:solidFill>
                <a:latin typeface="Consolas" panose="020B0609020204030204" pitchFamily="49" charset="0"/>
              </a:rPr>
              <a:t> a + b;</a:t>
            </a:r>
            <a:endParaRPr lang="vi-VN" dirty="0">
              <a:solidFill>
                <a:srgbClr val="AAAAAA"/>
              </a:solidFill>
              <a:latin typeface="Source Code Pro"/>
            </a:endParaRPr>
          </a:p>
          <a:p>
            <a:pPr lvl="1" fontAlgn="base"/>
            <a:r>
              <a:rPr lang="vi-VN" dirty="0">
                <a:solidFill>
                  <a:srgbClr val="777777"/>
                </a:solidFill>
                <a:latin typeface="Consolas" panose="020B0609020204030204" pitchFamily="49" charset="0"/>
              </a:rPr>
              <a:t>}</a:t>
            </a:r>
            <a:endParaRPr lang="vi-VN" dirty="0">
              <a:solidFill>
                <a:srgbClr val="AAAAAA"/>
              </a:solidFill>
              <a:latin typeface="Source Code Pro"/>
            </a:endParaRPr>
          </a:p>
          <a:p>
            <a:pPr fontAlgn="base"/>
            <a:r>
              <a:rPr lang="vi-VN" dirty="0">
                <a:solidFill>
                  <a:srgbClr val="777777"/>
                </a:solidFill>
                <a:latin typeface="Consolas" panose="020B0609020204030204" pitchFamily="49" charset="0"/>
              </a:rPr>
              <a:t>}</a:t>
            </a:r>
            <a:endParaRPr lang="vi-VN" dirty="0">
              <a:solidFill>
                <a:srgbClr val="AAAAAA"/>
              </a:solidFill>
              <a:latin typeface="Source Code Pro"/>
            </a:endParaRPr>
          </a:p>
          <a:p>
            <a:pPr fontAlgn="base"/>
            <a:r>
              <a:rPr lang="vi-VN" dirty="0">
                <a:solidFill>
                  <a:srgbClr val="445588"/>
                </a:solidFill>
                <a:latin typeface="Consolas" panose="020B0609020204030204" pitchFamily="49" charset="0"/>
              </a:rPr>
              <a:t>class</a:t>
            </a:r>
            <a:r>
              <a:rPr lang="vi-VN" dirty="0">
                <a:solidFill>
                  <a:srgbClr val="000000"/>
                </a:solidFill>
                <a:latin typeface="Consolas" panose="020B0609020204030204" pitchFamily="49" charset="0"/>
              </a:rPr>
              <a:t> Calculator </a:t>
            </a:r>
            <a:r>
              <a:rPr lang="vi-VN" dirty="0">
                <a:solidFill>
                  <a:srgbClr val="445588"/>
                </a:solidFill>
                <a:latin typeface="Consolas" panose="020B0609020204030204" pitchFamily="49" charset="0"/>
              </a:rPr>
              <a:t>implements</a:t>
            </a:r>
            <a:r>
              <a:rPr lang="vi-VN" dirty="0">
                <a:solidFill>
                  <a:srgbClr val="000000"/>
                </a:solidFill>
                <a:latin typeface="Consolas" panose="020B0609020204030204" pitchFamily="49" charset="0"/>
              </a:rPr>
              <a:t> Calculate </a:t>
            </a:r>
            <a:r>
              <a:rPr lang="vi-VN" dirty="0">
                <a:solidFill>
                  <a:srgbClr val="777777"/>
                </a:solidFill>
                <a:latin typeface="Consolas" panose="020B0609020204030204" pitchFamily="49" charset="0"/>
              </a:rPr>
              <a:t>{</a:t>
            </a:r>
            <a:endParaRPr lang="vi-VN" dirty="0">
              <a:solidFill>
                <a:srgbClr val="AAAAAA"/>
              </a:solidFill>
              <a:latin typeface="Source Code Pro"/>
            </a:endParaRPr>
          </a:p>
          <a:p>
            <a:pPr lvl="1" fontAlgn="base"/>
            <a:r>
              <a:rPr lang="vi-VN" dirty="0">
                <a:solidFill>
                  <a:srgbClr val="445588"/>
                </a:solidFill>
                <a:latin typeface="Consolas" panose="020B0609020204030204" pitchFamily="49" charset="0"/>
              </a:rPr>
              <a:t>public</a:t>
            </a:r>
            <a:r>
              <a:rPr lang="vi-VN" dirty="0">
                <a:solidFill>
                  <a:srgbClr val="000000"/>
                </a:solidFill>
                <a:latin typeface="Consolas" panose="020B0609020204030204" pitchFamily="49" charset="0"/>
              </a:rPr>
              <a:t> </a:t>
            </a:r>
            <a:r>
              <a:rPr lang="vi-VN" dirty="0">
                <a:solidFill>
                  <a:srgbClr val="445588"/>
                </a:solidFill>
                <a:latin typeface="Consolas" panose="020B0609020204030204" pitchFamily="49" charset="0"/>
              </a:rPr>
              <a:t>static</a:t>
            </a:r>
            <a:r>
              <a:rPr lang="vi-VN" dirty="0">
                <a:solidFill>
                  <a:srgbClr val="000000"/>
                </a:solidFill>
                <a:latin typeface="Consolas" panose="020B0609020204030204" pitchFamily="49" charset="0"/>
              </a:rPr>
              <a:t> </a:t>
            </a:r>
            <a:r>
              <a:rPr lang="vi-VN" dirty="0">
                <a:solidFill>
                  <a:srgbClr val="445588"/>
                </a:solidFill>
                <a:latin typeface="Consolas" panose="020B0609020204030204" pitchFamily="49" charset="0"/>
              </a:rPr>
              <a:t>void</a:t>
            </a:r>
            <a:r>
              <a:rPr lang="vi-VN" dirty="0">
                <a:solidFill>
                  <a:srgbClr val="000000"/>
                </a:solidFill>
                <a:latin typeface="Consolas" panose="020B0609020204030204" pitchFamily="49" charset="0"/>
              </a:rPr>
              <a:t> </a:t>
            </a:r>
            <a:r>
              <a:rPr lang="vi-VN" dirty="0">
                <a:solidFill>
                  <a:srgbClr val="286491"/>
                </a:solidFill>
                <a:latin typeface="Consolas" panose="020B0609020204030204" pitchFamily="49" charset="0"/>
              </a:rPr>
              <a:t>main</a:t>
            </a:r>
            <a:r>
              <a:rPr lang="vi-VN" dirty="0">
                <a:solidFill>
                  <a:srgbClr val="777777"/>
                </a:solidFill>
                <a:latin typeface="Consolas" panose="020B0609020204030204" pitchFamily="49" charset="0"/>
              </a:rPr>
              <a:t>(</a:t>
            </a:r>
            <a:r>
              <a:rPr lang="vi-VN" dirty="0">
                <a:solidFill>
                  <a:srgbClr val="4DA0D2"/>
                </a:solidFill>
                <a:latin typeface="Consolas" panose="020B0609020204030204" pitchFamily="49" charset="0"/>
              </a:rPr>
              <a:t>String</a:t>
            </a:r>
            <a:r>
              <a:rPr lang="vi-VN" dirty="0">
                <a:solidFill>
                  <a:srgbClr val="777777"/>
                </a:solidFill>
                <a:latin typeface="Consolas" panose="020B0609020204030204" pitchFamily="49" charset="0"/>
              </a:rPr>
              <a:t>[]</a:t>
            </a:r>
            <a:r>
              <a:rPr lang="vi-VN" dirty="0">
                <a:solidFill>
                  <a:srgbClr val="000000"/>
                </a:solidFill>
                <a:latin typeface="Consolas" panose="020B0609020204030204" pitchFamily="49" charset="0"/>
              </a:rPr>
              <a:t> args</a:t>
            </a:r>
            <a:r>
              <a:rPr lang="vi-VN" dirty="0">
                <a:solidFill>
                  <a:srgbClr val="777777"/>
                </a:solidFill>
                <a:latin typeface="Consolas" panose="020B0609020204030204" pitchFamily="49" charset="0"/>
              </a:rPr>
              <a:t>)</a:t>
            </a:r>
            <a:r>
              <a:rPr lang="vi-VN" dirty="0">
                <a:solidFill>
                  <a:srgbClr val="000000"/>
                </a:solidFill>
                <a:latin typeface="Consolas" panose="020B0609020204030204" pitchFamily="49" charset="0"/>
              </a:rPr>
              <a:t> </a:t>
            </a:r>
            <a:r>
              <a:rPr lang="vi-VN" dirty="0">
                <a:solidFill>
                  <a:srgbClr val="777777"/>
                </a:solidFill>
                <a:latin typeface="Consolas" panose="020B0609020204030204" pitchFamily="49" charset="0"/>
              </a:rPr>
              <a:t>{</a:t>
            </a:r>
            <a:endParaRPr lang="vi-VN" dirty="0">
              <a:solidFill>
                <a:srgbClr val="AAAAAA"/>
              </a:solidFill>
              <a:latin typeface="Source Code Pro"/>
            </a:endParaRPr>
          </a:p>
          <a:p>
            <a:pPr lvl="2" fontAlgn="base"/>
            <a:r>
              <a:rPr lang="vi-VN" dirty="0">
                <a:solidFill>
                  <a:srgbClr val="000000"/>
                </a:solidFill>
                <a:latin typeface="Consolas" panose="020B0609020204030204" pitchFamily="49" charset="0"/>
              </a:rPr>
              <a:t>Calculator calculator = </a:t>
            </a:r>
            <a:r>
              <a:rPr lang="vi-VN" dirty="0">
                <a:solidFill>
                  <a:srgbClr val="286491"/>
                </a:solidFill>
                <a:latin typeface="Consolas" panose="020B0609020204030204" pitchFamily="49" charset="0"/>
              </a:rPr>
              <a:t>new</a:t>
            </a:r>
            <a:r>
              <a:rPr lang="vi-VN" dirty="0">
                <a:solidFill>
                  <a:srgbClr val="000000"/>
                </a:solidFill>
                <a:latin typeface="Consolas" panose="020B0609020204030204" pitchFamily="49" charset="0"/>
              </a:rPr>
              <a:t> </a:t>
            </a:r>
            <a:r>
              <a:rPr lang="vi-VN" dirty="0">
                <a:solidFill>
                  <a:srgbClr val="286491"/>
                </a:solidFill>
                <a:latin typeface="Consolas" panose="020B0609020204030204" pitchFamily="49" charset="0"/>
              </a:rPr>
              <a:t>Calculator</a:t>
            </a:r>
            <a:r>
              <a:rPr lang="vi-VN" dirty="0">
                <a:solidFill>
                  <a:srgbClr val="777777"/>
                </a:solidFill>
                <a:latin typeface="Consolas" panose="020B0609020204030204" pitchFamily="49" charset="0"/>
              </a:rPr>
              <a:t>()</a:t>
            </a:r>
            <a:r>
              <a:rPr lang="vi-VN" dirty="0">
                <a:solidFill>
                  <a:srgbClr val="000000"/>
                </a:solidFill>
                <a:latin typeface="Consolas" panose="020B0609020204030204" pitchFamily="49" charset="0"/>
              </a:rPr>
              <a:t>;</a:t>
            </a:r>
            <a:endParaRPr lang="vi-VN" dirty="0">
              <a:solidFill>
                <a:srgbClr val="AAAAAA"/>
              </a:solidFill>
              <a:latin typeface="Source Code Pro"/>
            </a:endParaRPr>
          </a:p>
          <a:p>
            <a:pPr lvl="2" fontAlgn="base"/>
            <a:r>
              <a:rPr lang="vi-VN" dirty="0">
                <a:solidFill>
                  <a:srgbClr val="000000"/>
                </a:solidFill>
                <a:latin typeface="Consolas" panose="020B0609020204030204" pitchFamily="49" charset="0"/>
              </a:rPr>
              <a:t>calculator.</a:t>
            </a:r>
            <a:r>
              <a:rPr lang="vi-VN" dirty="0">
                <a:solidFill>
                  <a:srgbClr val="0086B3"/>
                </a:solidFill>
                <a:latin typeface="Consolas" panose="020B0609020204030204" pitchFamily="49" charset="0"/>
              </a:rPr>
              <a:t>sum</a:t>
            </a:r>
            <a:r>
              <a:rPr lang="vi-VN" dirty="0">
                <a:solidFill>
                  <a:srgbClr val="777777"/>
                </a:solidFill>
                <a:latin typeface="Consolas" panose="020B0609020204030204" pitchFamily="49" charset="0"/>
              </a:rPr>
              <a:t>(</a:t>
            </a:r>
            <a:r>
              <a:rPr lang="vi-VN" dirty="0">
                <a:solidFill>
                  <a:srgbClr val="009999"/>
                </a:solidFill>
                <a:latin typeface="Consolas" panose="020B0609020204030204" pitchFamily="49" charset="0"/>
              </a:rPr>
              <a:t>1</a:t>
            </a:r>
            <a:r>
              <a:rPr lang="vi-VN" dirty="0">
                <a:solidFill>
                  <a:srgbClr val="000000"/>
                </a:solidFill>
                <a:latin typeface="Consolas" panose="020B0609020204030204" pitchFamily="49" charset="0"/>
              </a:rPr>
              <a:t>, </a:t>
            </a:r>
            <a:r>
              <a:rPr lang="vi-VN" dirty="0">
                <a:solidFill>
                  <a:srgbClr val="009999"/>
                </a:solidFill>
                <a:latin typeface="Consolas" panose="020B0609020204030204" pitchFamily="49" charset="0"/>
              </a:rPr>
              <a:t>2</a:t>
            </a:r>
            <a:r>
              <a:rPr lang="vi-VN" dirty="0">
                <a:solidFill>
                  <a:srgbClr val="777777"/>
                </a:solidFill>
                <a:latin typeface="Consolas" panose="020B0609020204030204" pitchFamily="49" charset="0"/>
              </a:rPr>
              <a:t>)</a:t>
            </a:r>
            <a:r>
              <a:rPr lang="vi-VN" dirty="0">
                <a:solidFill>
                  <a:srgbClr val="000000"/>
                </a:solidFill>
                <a:latin typeface="Consolas" panose="020B0609020204030204" pitchFamily="49" charset="0"/>
              </a:rPr>
              <a:t>;</a:t>
            </a:r>
            <a:r>
              <a:rPr lang="vi-VN" dirty="0">
                <a:solidFill>
                  <a:srgbClr val="8181A1"/>
                </a:solidFill>
                <a:latin typeface="Consolas" panose="020B0609020204030204" pitchFamily="49" charset="0"/>
              </a:rPr>
              <a:t> // return 3</a:t>
            </a:r>
            <a:endParaRPr lang="vi-VN" dirty="0">
              <a:solidFill>
                <a:srgbClr val="AAAAAA"/>
              </a:solidFill>
              <a:latin typeface="Source Code Pro"/>
            </a:endParaRPr>
          </a:p>
          <a:p>
            <a:pPr fontAlgn="base"/>
            <a:r>
              <a:rPr lang="vi-VN" dirty="0">
                <a:solidFill>
                  <a:srgbClr val="777777"/>
                </a:solidFill>
                <a:latin typeface="Consolas" panose="020B0609020204030204" pitchFamily="49" charset="0"/>
              </a:rPr>
              <a:t>}</a:t>
            </a:r>
            <a:endParaRPr lang="vi-VN" dirty="0">
              <a:solidFill>
                <a:srgbClr val="AAAAAA"/>
              </a:solidFill>
              <a:latin typeface="Source Code Pro"/>
            </a:endParaRPr>
          </a:p>
        </p:txBody>
      </p:sp>
    </p:spTree>
    <p:extLst>
      <p:ext uri="{BB962C8B-B14F-4D97-AF65-F5344CB8AC3E}">
        <p14:creationId xmlns:p14="http://schemas.microsoft.com/office/powerpoint/2010/main" val="2209877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8AA3E-CE70-524A-991D-5DB01C9399D8}"/>
              </a:ext>
            </a:extLst>
          </p:cNvPr>
          <p:cNvSpPr>
            <a:spLocks noGrp="1"/>
          </p:cNvSpPr>
          <p:nvPr>
            <p:ph type="title"/>
          </p:nvPr>
        </p:nvSpPr>
        <p:spPr/>
        <p:txBody>
          <a:bodyPr>
            <a:normAutofit/>
          </a:bodyPr>
          <a:lstStyle/>
          <a:p>
            <a:r>
              <a:rPr lang="vi-VN" b="1" dirty="0"/>
              <a:t>Cập nhật từ java 8 (2)</a:t>
            </a:r>
          </a:p>
        </p:txBody>
      </p:sp>
      <p:sp>
        <p:nvSpPr>
          <p:cNvPr id="3" name="Content Placeholder 2">
            <a:extLst>
              <a:ext uri="{FF2B5EF4-FFF2-40B4-BE49-F238E27FC236}">
                <a16:creationId xmlns:a16="http://schemas.microsoft.com/office/drawing/2014/main" id="{B5507228-A689-3948-AA0B-742FC678A4C9}"/>
              </a:ext>
            </a:extLst>
          </p:cNvPr>
          <p:cNvSpPr>
            <a:spLocks noGrp="1"/>
          </p:cNvSpPr>
          <p:nvPr>
            <p:ph idx="1"/>
          </p:nvPr>
        </p:nvSpPr>
        <p:spPr>
          <a:xfrm>
            <a:off x="1251678" y="1533647"/>
            <a:ext cx="10178322" cy="3593591"/>
          </a:xfrm>
        </p:spPr>
        <p:txBody>
          <a:bodyPr/>
          <a:lstStyle/>
          <a:p>
            <a:r>
              <a:rPr lang="vi-VN" b="1" dirty="0"/>
              <a:t>Static method trong interface</a:t>
            </a:r>
          </a:p>
          <a:p>
            <a:pPr lvl="1"/>
            <a:r>
              <a:rPr lang="vi-VN" dirty="0"/>
              <a:t>Tương tự </a:t>
            </a:r>
            <a:r>
              <a:rPr lang="vi-VN" dirty="0">
                <a:solidFill>
                  <a:schemeClr val="accent1"/>
                </a:solidFill>
              </a:rPr>
              <a:t>Default method</a:t>
            </a:r>
            <a:r>
              <a:rPr lang="vi-VN" dirty="0"/>
              <a:t>, Java 8 cho phép định nghĩa phần thân phương thức này trong interface.</a:t>
            </a:r>
          </a:p>
          <a:p>
            <a:pPr lvl="1"/>
            <a:r>
              <a:rPr lang="vi-VN" dirty="0"/>
              <a:t>Khác biệt là chúng ta không thể override static method khi implements interface.</a:t>
            </a:r>
          </a:p>
        </p:txBody>
      </p:sp>
      <p:sp>
        <p:nvSpPr>
          <p:cNvPr id="4" name="四角形: 角を丸くする 12">
            <a:extLst>
              <a:ext uri="{FF2B5EF4-FFF2-40B4-BE49-F238E27FC236}">
                <a16:creationId xmlns:a16="http://schemas.microsoft.com/office/drawing/2014/main" id="{589B4E6E-6861-FE4A-BFD8-186209A93D9C}"/>
              </a:ext>
            </a:extLst>
          </p:cNvPr>
          <p:cNvSpPr/>
          <p:nvPr/>
        </p:nvSpPr>
        <p:spPr>
          <a:xfrm>
            <a:off x="3082563" y="3483980"/>
            <a:ext cx="7022135" cy="3104562"/>
          </a:xfrm>
          <a:prstGeom prst="roundRect">
            <a:avLst>
              <a:gd name="adj" fmla="val 2694"/>
            </a:avLst>
          </a:prstGeom>
          <a:solidFill>
            <a:schemeClr val="bg1">
              <a:alpha val="28000"/>
            </a:schemeClr>
          </a:solidFill>
          <a:ln w="38100">
            <a:solidFill>
              <a:srgbClr val="3FA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r>
              <a:rPr lang="vi-VN" dirty="0">
                <a:solidFill>
                  <a:srgbClr val="445588"/>
                </a:solidFill>
                <a:latin typeface="Consolas" panose="020B0609020204030204" pitchFamily="49" charset="0"/>
              </a:rPr>
              <a:t>public interface </a:t>
            </a:r>
            <a:r>
              <a:rPr lang="vi-VN" dirty="0">
                <a:solidFill>
                  <a:srgbClr val="000000"/>
                </a:solidFill>
                <a:latin typeface="Consolas" panose="020B0609020204030204" pitchFamily="49" charset="0"/>
              </a:rPr>
              <a:t>Grab</a:t>
            </a:r>
            <a:r>
              <a:rPr lang="vi-VN" dirty="0">
                <a:solidFill>
                  <a:srgbClr val="445588"/>
                </a:solidFill>
                <a:latin typeface="Consolas" panose="020B0609020204030204" pitchFamily="49" charset="0"/>
              </a:rPr>
              <a:t> {</a:t>
            </a:r>
          </a:p>
          <a:p>
            <a:pPr lvl="1" fontAlgn="base"/>
            <a:r>
              <a:rPr lang="vi-VN" dirty="0">
                <a:solidFill>
                  <a:srgbClr val="FF0000"/>
                </a:solidFill>
                <a:latin typeface="Consolas" panose="020B0609020204030204" pitchFamily="49" charset="0"/>
              </a:rPr>
              <a:t>static</a:t>
            </a:r>
            <a:r>
              <a:rPr lang="vi-VN" dirty="0">
                <a:solidFill>
                  <a:srgbClr val="445588"/>
                </a:solidFill>
                <a:latin typeface="Consolas" panose="020B0609020204030204" pitchFamily="49" charset="0"/>
              </a:rPr>
              <a:t> </a:t>
            </a:r>
            <a:r>
              <a:rPr lang="vi-VN" dirty="0">
                <a:solidFill>
                  <a:srgbClr val="4DA0D2"/>
                </a:solidFill>
                <a:latin typeface="Consolas" panose="020B0609020204030204" pitchFamily="49" charset="0"/>
              </a:rPr>
              <a:t>boolean</a:t>
            </a:r>
            <a:r>
              <a:rPr lang="vi-VN" dirty="0">
                <a:solidFill>
                  <a:srgbClr val="445588"/>
                </a:solidFill>
                <a:latin typeface="Consolas" panose="020B0609020204030204" pitchFamily="49" charset="0"/>
              </a:rPr>
              <a:t> isAvailable() {</a:t>
            </a:r>
          </a:p>
          <a:p>
            <a:pPr fontAlgn="base"/>
            <a:r>
              <a:rPr lang="vi-VN" dirty="0">
                <a:solidFill>
                  <a:srgbClr val="445588"/>
                </a:solidFill>
                <a:latin typeface="Consolas" panose="020B0609020204030204" pitchFamily="49" charset="0"/>
              </a:rPr>
              <a:t>        System.out.println</a:t>
            </a:r>
            <a:r>
              <a:rPr lang="vi-VN" dirty="0">
                <a:solidFill>
                  <a:schemeClr val="tx1"/>
                </a:solidFill>
                <a:latin typeface="Consolas" panose="020B0609020204030204" pitchFamily="49" charset="0"/>
              </a:rPr>
              <a:t>("Grab is available"</a:t>
            </a:r>
            <a:r>
              <a:rPr lang="vi-VN" dirty="0">
                <a:solidFill>
                  <a:srgbClr val="445588"/>
                </a:solidFill>
                <a:latin typeface="Consolas" panose="020B0609020204030204" pitchFamily="49" charset="0"/>
              </a:rPr>
              <a:t>);</a:t>
            </a:r>
          </a:p>
          <a:p>
            <a:pPr fontAlgn="base"/>
            <a:r>
              <a:rPr lang="vi-VN" dirty="0">
                <a:solidFill>
                  <a:srgbClr val="445588"/>
                </a:solidFill>
                <a:latin typeface="Consolas" panose="020B0609020204030204" pitchFamily="49" charset="0"/>
              </a:rPr>
              <a:t>        return true;</a:t>
            </a:r>
          </a:p>
          <a:p>
            <a:pPr fontAlgn="base"/>
            <a:r>
              <a:rPr lang="vi-VN" dirty="0">
                <a:solidFill>
                  <a:srgbClr val="445588"/>
                </a:solidFill>
                <a:latin typeface="Consolas" panose="020B0609020204030204" pitchFamily="49" charset="0"/>
              </a:rPr>
              <a:t>    }</a:t>
            </a:r>
          </a:p>
          <a:p>
            <a:pPr fontAlgn="base"/>
            <a:r>
              <a:rPr lang="vi-VN" dirty="0">
                <a:solidFill>
                  <a:srgbClr val="445588"/>
                </a:solidFill>
                <a:latin typeface="Consolas" panose="020B0609020204030204" pitchFamily="49" charset="0"/>
              </a:rPr>
              <a:t>}</a:t>
            </a:r>
          </a:p>
          <a:p>
            <a:pPr fontAlgn="base"/>
            <a:r>
              <a:rPr lang="vi-VN" dirty="0">
                <a:solidFill>
                  <a:srgbClr val="445588"/>
                </a:solidFill>
                <a:latin typeface="Consolas" panose="020B0609020204030204" pitchFamily="49" charset="0"/>
              </a:rPr>
              <a:t>public class </a:t>
            </a:r>
            <a:r>
              <a:rPr lang="vi-VN" dirty="0">
                <a:solidFill>
                  <a:schemeClr val="tx1"/>
                </a:solidFill>
                <a:latin typeface="Consolas" panose="020B0609020204030204" pitchFamily="49" charset="0"/>
              </a:rPr>
              <a:t>GrabFood</a:t>
            </a:r>
            <a:r>
              <a:rPr lang="vi-VN" dirty="0">
                <a:solidFill>
                  <a:srgbClr val="445588"/>
                </a:solidFill>
                <a:latin typeface="Consolas" panose="020B0609020204030204" pitchFamily="49" charset="0"/>
              </a:rPr>
              <a:t> implements </a:t>
            </a:r>
            <a:r>
              <a:rPr lang="vi-VN" dirty="0">
                <a:solidFill>
                  <a:schemeClr val="tx1"/>
                </a:solidFill>
                <a:latin typeface="Consolas" panose="020B0609020204030204" pitchFamily="49" charset="0"/>
              </a:rPr>
              <a:t>Grab</a:t>
            </a:r>
            <a:r>
              <a:rPr lang="vi-VN" dirty="0">
                <a:solidFill>
                  <a:srgbClr val="445588"/>
                </a:solidFill>
                <a:latin typeface="Consolas" panose="020B0609020204030204" pitchFamily="49" charset="0"/>
              </a:rPr>
              <a:t> {</a:t>
            </a:r>
          </a:p>
          <a:p>
            <a:pPr lvl="1" fontAlgn="base"/>
            <a:r>
              <a:rPr lang="vi-VN" dirty="0">
                <a:solidFill>
                  <a:schemeClr val="tx1"/>
                </a:solidFill>
                <a:latin typeface="Consolas" panose="020B0609020204030204" pitchFamily="49" charset="0"/>
              </a:rPr>
              <a:t>Grab</a:t>
            </a:r>
            <a:r>
              <a:rPr lang="vi-VN" dirty="0">
                <a:solidFill>
                  <a:srgbClr val="445588"/>
                </a:solidFill>
                <a:latin typeface="Consolas" panose="020B0609020204030204" pitchFamily="49" charset="0"/>
              </a:rPr>
              <a:t>.isAvailable();</a:t>
            </a:r>
          </a:p>
          <a:p>
            <a:pPr fontAlgn="base"/>
            <a:r>
              <a:rPr lang="vi-VN" dirty="0">
                <a:solidFill>
                  <a:srgbClr val="445588"/>
                </a:solidFill>
                <a:latin typeface="Consolas" panose="020B0609020204030204" pitchFamily="49" charset="0"/>
              </a:rPr>
              <a:t>}</a:t>
            </a:r>
          </a:p>
        </p:txBody>
      </p:sp>
    </p:spTree>
    <p:extLst>
      <p:ext uri="{BB962C8B-B14F-4D97-AF65-F5344CB8AC3E}">
        <p14:creationId xmlns:p14="http://schemas.microsoft.com/office/powerpoint/2010/main" val="929188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8AA3E-CE70-524A-991D-5DB01C9399D8}"/>
              </a:ext>
            </a:extLst>
          </p:cNvPr>
          <p:cNvSpPr>
            <a:spLocks noGrp="1"/>
          </p:cNvSpPr>
          <p:nvPr>
            <p:ph type="title"/>
          </p:nvPr>
        </p:nvSpPr>
        <p:spPr/>
        <p:txBody>
          <a:bodyPr>
            <a:normAutofit/>
          </a:bodyPr>
          <a:lstStyle/>
          <a:p>
            <a:r>
              <a:rPr lang="vi-VN" b="1" dirty="0"/>
              <a:t>Cập nhật từ java 8 (3)</a:t>
            </a:r>
          </a:p>
        </p:txBody>
      </p:sp>
      <p:sp>
        <p:nvSpPr>
          <p:cNvPr id="3" name="Content Placeholder 2">
            <a:extLst>
              <a:ext uri="{FF2B5EF4-FFF2-40B4-BE49-F238E27FC236}">
                <a16:creationId xmlns:a16="http://schemas.microsoft.com/office/drawing/2014/main" id="{B5507228-A689-3948-AA0B-742FC678A4C9}"/>
              </a:ext>
            </a:extLst>
          </p:cNvPr>
          <p:cNvSpPr>
            <a:spLocks noGrp="1"/>
          </p:cNvSpPr>
          <p:nvPr>
            <p:ph idx="1"/>
          </p:nvPr>
        </p:nvSpPr>
        <p:spPr>
          <a:xfrm>
            <a:off x="1251678" y="1539433"/>
            <a:ext cx="10178322" cy="5207731"/>
          </a:xfrm>
        </p:spPr>
        <p:txBody>
          <a:bodyPr>
            <a:normAutofit/>
          </a:bodyPr>
          <a:lstStyle/>
          <a:p>
            <a:r>
              <a:rPr lang="vi-VN" b="1" dirty="0"/>
              <a:t>Functional Interface</a:t>
            </a:r>
          </a:p>
          <a:p>
            <a:pPr lvl="1"/>
            <a:r>
              <a:rPr lang="vi-VN" dirty="0"/>
              <a:t>Là các interface có </a:t>
            </a:r>
            <a:r>
              <a:rPr lang="vi-VN" b="1" dirty="0"/>
              <a:t>duy nhất một </a:t>
            </a:r>
            <a:r>
              <a:rPr lang="vi-VN" dirty="0"/>
              <a:t>abstract method. </a:t>
            </a:r>
          </a:p>
          <a:p>
            <a:pPr marL="914400" lvl="2" indent="0">
              <a:buNone/>
            </a:pPr>
            <a:r>
              <a:rPr lang="vi-VN" dirty="0"/>
              <a:t>(0 không được, có 2 trở lên cũng không được, bắt buộc là 1 nhé)</a:t>
            </a:r>
          </a:p>
          <a:p>
            <a:pPr marL="914400" lvl="2" indent="0">
              <a:buNone/>
            </a:pPr>
            <a:r>
              <a:rPr lang="vi-VN" dirty="0"/>
              <a:t>VD: Runnable, Callable, Comparator,…</a:t>
            </a:r>
          </a:p>
          <a:p>
            <a:pPr lvl="1"/>
            <a:r>
              <a:rPr lang="vi-VN" dirty="0"/>
              <a:t>Annotation @FunctionalInterface cũng xuất hiện từ Java 8 để kiểm tra lỗi nếu bạn định khai báo thêm abstract method 2.</a:t>
            </a:r>
          </a:p>
          <a:p>
            <a:pPr marL="914400" lvl="2" indent="0">
              <a:buNone/>
            </a:pPr>
            <a:r>
              <a:rPr lang="vi-VN" dirty="0">
                <a:sym typeface="Wingdings" pitchFamily="2" charset="2"/>
              </a:rPr>
              <a:t>			            </a:t>
            </a:r>
          </a:p>
          <a:p>
            <a:pPr marL="914400" lvl="2" indent="0">
              <a:buNone/>
            </a:pPr>
            <a:r>
              <a:rPr lang="vi-VN" dirty="0">
                <a:sym typeface="Wingdings" pitchFamily="2" charset="2"/>
              </a:rPr>
              <a:t>				 Hãy đoán xem Functional Interface này hợp lệ không?   </a:t>
            </a:r>
          </a:p>
          <a:p>
            <a:pPr marL="914400" lvl="2" indent="0">
              <a:buNone/>
            </a:pPr>
            <a:r>
              <a:rPr lang="vi-VN" dirty="0">
                <a:sym typeface="Wingdings" pitchFamily="2" charset="2"/>
              </a:rPr>
              <a:t>				</a:t>
            </a:r>
          </a:p>
          <a:p>
            <a:pPr marL="914400" lvl="2" indent="0">
              <a:buNone/>
            </a:pPr>
            <a:r>
              <a:rPr lang="vi-VN" dirty="0">
                <a:sym typeface="Wingdings" pitchFamily="2" charset="2"/>
              </a:rPr>
              <a:t>			            	</a:t>
            </a:r>
          </a:p>
          <a:p>
            <a:pPr lvl="1">
              <a:buFont typeface="Wingdings" pitchFamily="2" charset="2"/>
              <a:buChar char="à"/>
            </a:pPr>
            <a:r>
              <a:rPr lang="vi-VN" sz="1600" dirty="0">
                <a:sym typeface="Wingdings" pitchFamily="2" charset="2"/>
              </a:rPr>
              <a:t>Không hợp lệ. Vì phương thức clone() của lớp java.lang.Object có phạm vi truy cập là protected, mà các abstract method của interface đều là public, nên không được tính là override  2 abstract method.</a:t>
            </a:r>
          </a:p>
          <a:p>
            <a:pPr lvl="1"/>
            <a:r>
              <a:rPr lang="vi-VN" b="1" dirty="0"/>
              <a:t>Chú ý</a:t>
            </a:r>
            <a:r>
              <a:rPr lang="vi-VN" dirty="0"/>
              <a:t>: Default và static method có thể khai báo thoải mái, không vi phạm quy tắc trên.</a:t>
            </a:r>
          </a:p>
        </p:txBody>
      </p:sp>
      <p:sp>
        <p:nvSpPr>
          <p:cNvPr id="4" name="四角形: 角を丸くする 12">
            <a:extLst>
              <a:ext uri="{FF2B5EF4-FFF2-40B4-BE49-F238E27FC236}">
                <a16:creationId xmlns:a16="http://schemas.microsoft.com/office/drawing/2014/main" id="{1AA9EF3A-2374-034D-B5F1-B6D23E8D0797}"/>
              </a:ext>
            </a:extLst>
          </p:cNvPr>
          <p:cNvSpPr/>
          <p:nvPr/>
        </p:nvSpPr>
        <p:spPr>
          <a:xfrm>
            <a:off x="8492163" y="1748829"/>
            <a:ext cx="2827877" cy="1157469"/>
          </a:xfrm>
          <a:prstGeom prst="roundRect">
            <a:avLst>
              <a:gd name="adj" fmla="val 2694"/>
            </a:avLst>
          </a:prstGeom>
          <a:solidFill>
            <a:schemeClr val="bg1">
              <a:alpha val="28000"/>
            </a:schemeClr>
          </a:solidFill>
          <a:ln w="38100">
            <a:solidFill>
              <a:srgbClr val="3FA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600" dirty="0">
                <a:solidFill>
                  <a:schemeClr val="tx1">
                    <a:lumMod val="65000"/>
                    <a:lumOff val="35000"/>
                  </a:schemeClr>
                </a:solidFill>
              </a:rPr>
              <a:t>@FunctionalInterface</a:t>
            </a:r>
          </a:p>
          <a:p>
            <a:r>
              <a:rPr lang="vi-VN" sz="1600" dirty="0">
                <a:solidFill>
                  <a:schemeClr val="tx2">
                    <a:lumMod val="50000"/>
                    <a:lumOff val="50000"/>
                  </a:schemeClr>
                </a:solidFill>
                <a:latin typeface="Consolas" panose="020B0609020204030204" pitchFamily="49" charset="0"/>
              </a:rPr>
              <a:t>public interface </a:t>
            </a:r>
            <a:r>
              <a:rPr lang="vi-VN" sz="1600" dirty="0">
                <a:solidFill>
                  <a:schemeClr val="tx1"/>
                </a:solidFill>
                <a:latin typeface="Consolas" panose="020B0609020204030204" pitchFamily="49" charset="0"/>
              </a:rPr>
              <a:t>Demo {</a:t>
            </a:r>
          </a:p>
          <a:p>
            <a:r>
              <a:rPr lang="vi-VN" sz="1600" dirty="0">
                <a:solidFill>
                  <a:schemeClr val="tx1"/>
                </a:solidFill>
                <a:latin typeface="Consolas" panose="020B0609020204030204" pitchFamily="49" charset="0"/>
              </a:rPr>
              <a:t>    </a:t>
            </a:r>
            <a:r>
              <a:rPr lang="vi-VN" sz="1600" dirty="0">
                <a:solidFill>
                  <a:schemeClr val="tx2">
                    <a:lumMod val="50000"/>
                    <a:lumOff val="50000"/>
                  </a:schemeClr>
                </a:solidFill>
                <a:latin typeface="Consolas" panose="020B0609020204030204" pitchFamily="49" charset="0"/>
              </a:rPr>
              <a:t>void</a:t>
            </a:r>
            <a:r>
              <a:rPr lang="vi-VN" sz="1600" dirty="0">
                <a:solidFill>
                  <a:schemeClr val="tx1"/>
                </a:solidFill>
                <a:latin typeface="Consolas" panose="020B0609020204030204" pitchFamily="49" charset="0"/>
              </a:rPr>
              <a:t> doSomething();</a:t>
            </a:r>
          </a:p>
          <a:p>
            <a:r>
              <a:rPr lang="vi-VN" sz="1600" dirty="0">
                <a:solidFill>
                  <a:schemeClr val="tx1"/>
                </a:solidFill>
                <a:latin typeface="Consolas" panose="020B0609020204030204" pitchFamily="49" charset="0"/>
              </a:rPr>
              <a:t>}</a:t>
            </a:r>
          </a:p>
        </p:txBody>
      </p:sp>
      <p:sp>
        <p:nvSpPr>
          <p:cNvPr id="5" name="四角形: 角を丸くする 12">
            <a:extLst>
              <a:ext uri="{FF2B5EF4-FFF2-40B4-BE49-F238E27FC236}">
                <a16:creationId xmlns:a16="http://schemas.microsoft.com/office/drawing/2014/main" id="{2E8BA49C-AE96-B949-B835-1D1109FBA4B1}"/>
              </a:ext>
            </a:extLst>
          </p:cNvPr>
          <p:cNvSpPr/>
          <p:nvPr/>
        </p:nvSpPr>
        <p:spPr>
          <a:xfrm>
            <a:off x="1967548" y="3709513"/>
            <a:ext cx="3575146" cy="1416670"/>
          </a:xfrm>
          <a:prstGeom prst="roundRect">
            <a:avLst>
              <a:gd name="adj" fmla="val 2694"/>
            </a:avLst>
          </a:prstGeom>
          <a:solidFill>
            <a:schemeClr val="bg1">
              <a:alpha val="28000"/>
            </a:schemeClr>
          </a:solidFill>
          <a:ln w="38100">
            <a:solidFill>
              <a:srgbClr val="3FA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600" dirty="0">
                <a:solidFill>
                  <a:schemeClr val="tx1">
                    <a:lumMod val="65000"/>
                    <a:lumOff val="35000"/>
                  </a:schemeClr>
                </a:solidFill>
              </a:rPr>
              <a:t>@FunctionalInterface</a:t>
            </a:r>
          </a:p>
          <a:p>
            <a:r>
              <a:rPr lang="vi-VN" sz="1600" dirty="0">
                <a:solidFill>
                  <a:schemeClr val="tx2">
                    <a:lumMod val="50000"/>
                    <a:lumOff val="50000"/>
                  </a:schemeClr>
                </a:solidFill>
                <a:latin typeface="Consolas" panose="020B0609020204030204" pitchFamily="49" charset="0"/>
              </a:rPr>
              <a:t>public interface </a:t>
            </a:r>
            <a:r>
              <a:rPr lang="vi-VN" sz="1600" dirty="0">
                <a:solidFill>
                  <a:schemeClr val="tx1"/>
                </a:solidFill>
                <a:latin typeface="Consolas" panose="020B0609020204030204" pitchFamily="49" charset="0"/>
              </a:rPr>
              <a:t>Demo {</a:t>
            </a:r>
          </a:p>
          <a:p>
            <a:r>
              <a:rPr lang="vi-VN" sz="1600" dirty="0">
                <a:solidFill>
                  <a:schemeClr val="tx1"/>
                </a:solidFill>
                <a:latin typeface="Consolas" panose="020B0609020204030204" pitchFamily="49" charset="0"/>
              </a:rPr>
              <a:t>    </a:t>
            </a:r>
            <a:r>
              <a:rPr lang="vi-VN" sz="1600" dirty="0">
                <a:solidFill>
                  <a:schemeClr val="tx2">
                    <a:lumMod val="50000"/>
                    <a:lumOff val="50000"/>
                  </a:schemeClr>
                </a:solidFill>
                <a:latin typeface="Consolas" panose="020B0609020204030204" pitchFamily="49" charset="0"/>
              </a:rPr>
              <a:t>void</a:t>
            </a:r>
            <a:r>
              <a:rPr lang="vi-VN" sz="1600" dirty="0">
                <a:solidFill>
                  <a:schemeClr val="tx1"/>
                </a:solidFill>
                <a:latin typeface="Consolas" panose="020B0609020204030204" pitchFamily="49" charset="0"/>
              </a:rPr>
              <a:t> doSomething();</a:t>
            </a:r>
          </a:p>
          <a:p>
            <a:pPr lvl="1"/>
            <a:r>
              <a:rPr lang="vi-VN" sz="1600" dirty="0">
                <a:solidFill>
                  <a:schemeClr val="tx1"/>
                </a:solidFill>
                <a:latin typeface="Consolas" panose="020B0609020204030204" pitchFamily="49" charset="0"/>
              </a:rPr>
              <a:t>Object clone();</a:t>
            </a:r>
          </a:p>
          <a:p>
            <a:r>
              <a:rPr lang="vi-VN" sz="1600" dirty="0">
                <a:solidFill>
                  <a:schemeClr val="tx1"/>
                </a:solidFill>
                <a:latin typeface="Consolas" panose="020B0609020204030204" pitchFamily="49" charset="0"/>
              </a:rPr>
              <a:t>}</a:t>
            </a:r>
          </a:p>
        </p:txBody>
      </p:sp>
    </p:spTree>
    <p:extLst>
      <p:ext uri="{BB962C8B-B14F-4D97-AF65-F5344CB8AC3E}">
        <p14:creationId xmlns:p14="http://schemas.microsoft.com/office/powerpoint/2010/main" val="186694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fade">
                                      <p:cBhvr>
                                        <p:cTn id="17" dur="500"/>
                                        <p:tgtEl>
                                          <p:spTgt spid="3">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8AA3E-CE70-524A-991D-5DB01C9399D8}"/>
              </a:ext>
            </a:extLst>
          </p:cNvPr>
          <p:cNvSpPr>
            <a:spLocks noGrp="1"/>
          </p:cNvSpPr>
          <p:nvPr>
            <p:ph type="title"/>
          </p:nvPr>
        </p:nvSpPr>
        <p:spPr/>
        <p:txBody>
          <a:bodyPr>
            <a:normAutofit/>
          </a:bodyPr>
          <a:lstStyle/>
          <a:p>
            <a:r>
              <a:rPr lang="vi-VN" b="1" dirty="0"/>
              <a:t>Cập nhật từ java 8 (3)</a:t>
            </a:r>
          </a:p>
        </p:txBody>
      </p:sp>
      <p:sp>
        <p:nvSpPr>
          <p:cNvPr id="3" name="Content Placeholder 2">
            <a:extLst>
              <a:ext uri="{FF2B5EF4-FFF2-40B4-BE49-F238E27FC236}">
                <a16:creationId xmlns:a16="http://schemas.microsoft.com/office/drawing/2014/main" id="{B5507228-A689-3948-AA0B-742FC678A4C9}"/>
              </a:ext>
            </a:extLst>
          </p:cNvPr>
          <p:cNvSpPr>
            <a:spLocks noGrp="1"/>
          </p:cNvSpPr>
          <p:nvPr>
            <p:ph idx="1"/>
          </p:nvPr>
        </p:nvSpPr>
        <p:spPr>
          <a:xfrm>
            <a:off x="1251678" y="1266478"/>
            <a:ext cx="10178322" cy="5207731"/>
          </a:xfrm>
        </p:spPr>
        <p:txBody>
          <a:bodyPr>
            <a:normAutofit/>
          </a:bodyPr>
          <a:lstStyle/>
          <a:p>
            <a:r>
              <a:rPr lang="vi-VN" b="1" dirty="0"/>
              <a:t>Functional Interface để làm gì?</a:t>
            </a:r>
          </a:p>
          <a:p>
            <a:pPr lvl="1"/>
            <a:r>
              <a:rPr lang="vi-VN" dirty="0"/>
              <a:t>Để lập trình hướng thủ tục – functional programming (FP), tuỳ nhu cầu sử dụng.</a:t>
            </a:r>
          </a:p>
          <a:p>
            <a:pPr lvl="2"/>
            <a:r>
              <a:rPr lang="vi-VN" dirty="0"/>
              <a:t>Phân biệt OOP và FP?</a:t>
            </a:r>
          </a:p>
          <a:p>
            <a:pPr lvl="3">
              <a:buFont typeface="Courier New" panose="02070309020205020404" pitchFamily="49" charset="0"/>
              <a:buChar char="o"/>
            </a:pPr>
            <a:r>
              <a:rPr lang="vi-VN" dirty="0"/>
              <a:t>OOP: Lập trình dựa trên đối tượng (object), chứa các dữ liệu (attribute) và hành vi (method).</a:t>
            </a:r>
          </a:p>
          <a:p>
            <a:pPr lvl="3">
              <a:buFont typeface="Courier New" panose="02070309020205020404" pitchFamily="49" charset="0"/>
              <a:buChar char="o"/>
            </a:pPr>
            <a:r>
              <a:rPr lang="vi-VN" dirty="0"/>
              <a:t>FP: Chia nhỏ chương trình lớn thành các thủ tục (hàm) độc lập để dễ xử lý tính toán </a:t>
            </a:r>
            <a:r>
              <a:rPr lang="vi-VN" dirty="0">
                <a:sym typeface="Wingdings" pitchFamily="2" charset="2"/>
              </a:rPr>
              <a:t> Trừu tượng hoá.</a:t>
            </a:r>
            <a:endParaRPr lang="vi-VN" dirty="0"/>
          </a:p>
          <a:p>
            <a:pPr lvl="1"/>
            <a:r>
              <a:rPr lang="vi-VN" dirty="0"/>
              <a:t>Hữu ích khi sử dụng biểu thức lambda (lambda expression)</a:t>
            </a:r>
          </a:p>
          <a:p>
            <a:pPr lvl="2"/>
            <a:r>
              <a:rPr lang="vi-VN" dirty="0"/>
              <a:t>Lambda expression là gì?</a:t>
            </a:r>
          </a:p>
          <a:p>
            <a:pPr lvl="3">
              <a:buFont typeface="Courier New" panose="02070309020205020404" pitchFamily="49" charset="0"/>
              <a:buChar char="o"/>
            </a:pPr>
            <a:r>
              <a:rPr lang="vi-VN" dirty="0"/>
              <a:t>Là một hàm ẩn danh giúp viết code ngắn gọn, hiệu quả hơn</a:t>
            </a:r>
          </a:p>
          <a:p>
            <a:pPr lvl="3">
              <a:buFont typeface="Courier New" panose="02070309020205020404" pitchFamily="49" charset="0"/>
              <a:buChar char="o"/>
            </a:pPr>
            <a:r>
              <a:rPr lang="vi-VN" dirty="0"/>
              <a:t>Cung cấp implement cho Functional interface</a:t>
            </a:r>
          </a:p>
          <a:p>
            <a:pPr marL="1371600" lvl="3" indent="0">
              <a:buNone/>
            </a:pPr>
            <a:endParaRPr lang="vi-VN" dirty="0"/>
          </a:p>
        </p:txBody>
      </p:sp>
      <p:sp>
        <p:nvSpPr>
          <p:cNvPr id="6" name="四角形: 角を丸くする 12">
            <a:extLst>
              <a:ext uri="{FF2B5EF4-FFF2-40B4-BE49-F238E27FC236}">
                <a16:creationId xmlns:a16="http://schemas.microsoft.com/office/drawing/2014/main" id="{E4A57ADF-35C7-674A-9A41-29F2DBABA285}"/>
              </a:ext>
            </a:extLst>
          </p:cNvPr>
          <p:cNvSpPr/>
          <p:nvPr/>
        </p:nvSpPr>
        <p:spPr>
          <a:xfrm>
            <a:off x="2893326" y="4545952"/>
            <a:ext cx="6305265" cy="1595855"/>
          </a:xfrm>
          <a:prstGeom prst="roundRect">
            <a:avLst>
              <a:gd name="adj" fmla="val 2694"/>
            </a:avLst>
          </a:prstGeom>
          <a:solidFill>
            <a:schemeClr val="bg1">
              <a:alpha val="28000"/>
            </a:schemeClr>
          </a:solidFill>
          <a:ln w="38100">
            <a:solidFill>
              <a:srgbClr val="3FA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600" dirty="0">
                <a:solidFill>
                  <a:schemeClr val="tx1">
                    <a:lumMod val="65000"/>
                    <a:lumOff val="35000"/>
                  </a:schemeClr>
                </a:solidFill>
              </a:rPr>
              <a:t>Arrays.sort(dogArray, new Comparator&lt;Dog&gt;() {</a:t>
            </a:r>
          </a:p>
          <a:p>
            <a:pPr lvl="1"/>
            <a:r>
              <a:rPr lang="vi-VN" sz="1600" dirty="0">
                <a:solidFill>
                  <a:schemeClr val="tx1">
                    <a:lumMod val="65000"/>
                    <a:lumOff val="35000"/>
                  </a:schemeClr>
                </a:solidFill>
              </a:rPr>
              <a:t>@Override</a:t>
            </a:r>
          </a:p>
          <a:p>
            <a:pPr lvl="1"/>
            <a:r>
              <a:rPr lang="vi-VN" sz="1600" dirty="0">
                <a:solidFill>
                  <a:schemeClr val="tx2">
                    <a:lumMod val="50000"/>
                    <a:lumOff val="50000"/>
                  </a:schemeClr>
                </a:solidFill>
                <a:latin typeface="Consolas" panose="020B0609020204030204" pitchFamily="49" charset="0"/>
              </a:rPr>
              <a:t>public int compare(Dog o1, Dog o2)</a:t>
            </a:r>
            <a:r>
              <a:rPr lang="vi-VN" sz="1600" dirty="0">
                <a:solidFill>
                  <a:schemeClr val="tx1"/>
                </a:solidFill>
                <a:latin typeface="Consolas" panose="020B0609020204030204" pitchFamily="49" charset="0"/>
              </a:rPr>
              <a:t> {</a:t>
            </a:r>
          </a:p>
          <a:p>
            <a:pPr lvl="1"/>
            <a:r>
              <a:rPr lang="vi-VN" sz="1600" dirty="0">
                <a:solidFill>
                  <a:schemeClr val="tx1"/>
                </a:solidFill>
                <a:latin typeface="Consolas" panose="020B0609020204030204" pitchFamily="49" charset="0"/>
              </a:rPr>
              <a:t>    return o1.getWeight() – o2.getWeight();</a:t>
            </a:r>
          </a:p>
          <a:p>
            <a:pPr lvl="1"/>
            <a:r>
              <a:rPr lang="vi-VN" sz="1600" dirty="0">
                <a:solidFill>
                  <a:schemeClr val="tx1"/>
                </a:solidFill>
                <a:latin typeface="Consolas" panose="020B0609020204030204" pitchFamily="49" charset="0"/>
              </a:rPr>
              <a:t>}</a:t>
            </a:r>
          </a:p>
          <a:p>
            <a:r>
              <a:rPr lang="vi-VN" sz="1600" dirty="0">
                <a:solidFill>
                  <a:schemeClr val="tx1"/>
                </a:solidFill>
                <a:latin typeface="Consolas" panose="020B0609020204030204" pitchFamily="49" charset="0"/>
              </a:rPr>
              <a:t>});</a:t>
            </a:r>
          </a:p>
        </p:txBody>
      </p:sp>
      <p:sp>
        <p:nvSpPr>
          <p:cNvPr id="7" name="四角形: 角を丸くする 12">
            <a:extLst>
              <a:ext uri="{FF2B5EF4-FFF2-40B4-BE49-F238E27FC236}">
                <a16:creationId xmlns:a16="http://schemas.microsoft.com/office/drawing/2014/main" id="{05F3AB3B-9048-954C-BF2E-BB52DA4178B2}"/>
              </a:ext>
            </a:extLst>
          </p:cNvPr>
          <p:cNvSpPr/>
          <p:nvPr/>
        </p:nvSpPr>
        <p:spPr>
          <a:xfrm>
            <a:off x="2893325" y="6253417"/>
            <a:ext cx="6305266" cy="441584"/>
          </a:xfrm>
          <a:prstGeom prst="roundRect">
            <a:avLst>
              <a:gd name="adj" fmla="val 2694"/>
            </a:avLst>
          </a:prstGeom>
          <a:solidFill>
            <a:schemeClr val="bg1">
              <a:alpha val="28000"/>
            </a:schemeClr>
          </a:solidFill>
          <a:ln w="38100">
            <a:solidFill>
              <a:srgbClr val="3FA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600" dirty="0">
                <a:solidFill>
                  <a:schemeClr val="tx1">
                    <a:lumMod val="65000"/>
                    <a:lumOff val="35000"/>
                  </a:schemeClr>
                </a:solidFill>
              </a:rPr>
              <a:t>Arrays.sort(dogArray, (m,n)  -&gt;      </a:t>
            </a:r>
            <a:r>
              <a:rPr lang="vi-VN" sz="1600" dirty="0">
                <a:solidFill>
                  <a:schemeClr val="accent3"/>
                </a:solidFill>
              </a:rPr>
              <a:t>m.getWeight() - n.getWeight());</a:t>
            </a:r>
            <a:endParaRPr lang="vi-VN" sz="1600" dirty="0">
              <a:solidFill>
                <a:schemeClr val="accent3"/>
              </a:solidFill>
              <a:latin typeface="Consolas" panose="020B0609020204030204" pitchFamily="49" charset="0"/>
            </a:endParaRPr>
          </a:p>
        </p:txBody>
      </p:sp>
      <p:sp>
        <p:nvSpPr>
          <p:cNvPr id="8" name="Curved Right Arrow 7">
            <a:extLst>
              <a:ext uri="{FF2B5EF4-FFF2-40B4-BE49-F238E27FC236}">
                <a16:creationId xmlns:a16="http://schemas.microsoft.com/office/drawing/2014/main" id="{15956C4A-5D13-1046-BA75-83C63C6EF5A8}"/>
              </a:ext>
            </a:extLst>
          </p:cNvPr>
          <p:cNvSpPr/>
          <p:nvPr/>
        </p:nvSpPr>
        <p:spPr>
          <a:xfrm>
            <a:off x="2320119" y="5343879"/>
            <a:ext cx="450377" cy="113033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cxnSp>
        <p:nvCxnSpPr>
          <p:cNvPr id="11" name="Straight Connector 10">
            <a:extLst>
              <a:ext uri="{FF2B5EF4-FFF2-40B4-BE49-F238E27FC236}">
                <a16:creationId xmlns:a16="http://schemas.microsoft.com/office/drawing/2014/main" id="{50686699-CE85-0B49-80AC-EFB56400FC78}"/>
              </a:ext>
            </a:extLst>
          </p:cNvPr>
          <p:cNvCxnSpPr/>
          <p:nvPr/>
        </p:nvCxnSpPr>
        <p:spPr>
          <a:xfrm>
            <a:off x="5991367" y="6285568"/>
            <a:ext cx="0" cy="409433"/>
          </a:xfrm>
          <a:prstGeom prst="line">
            <a:avLst/>
          </a:prstGeom>
          <a:ln w="5715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2" name="Right Arrow 11">
            <a:extLst>
              <a:ext uri="{FF2B5EF4-FFF2-40B4-BE49-F238E27FC236}">
                <a16:creationId xmlns:a16="http://schemas.microsoft.com/office/drawing/2014/main" id="{7905CCB4-9ACB-2A41-BEE5-928603BAD29C}"/>
              </a:ext>
            </a:extLst>
          </p:cNvPr>
          <p:cNvSpPr/>
          <p:nvPr/>
        </p:nvSpPr>
        <p:spPr>
          <a:xfrm>
            <a:off x="9321420" y="6332042"/>
            <a:ext cx="409434" cy="3164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TextBox 12">
            <a:extLst>
              <a:ext uri="{FF2B5EF4-FFF2-40B4-BE49-F238E27FC236}">
                <a16:creationId xmlns:a16="http://schemas.microsoft.com/office/drawing/2014/main" id="{1AF47356-06DC-CC47-9F15-16777309D9A5}"/>
              </a:ext>
            </a:extLst>
          </p:cNvPr>
          <p:cNvSpPr txBox="1"/>
          <p:nvPr/>
        </p:nvSpPr>
        <p:spPr>
          <a:xfrm>
            <a:off x="9853683" y="6317570"/>
            <a:ext cx="2064711" cy="338554"/>
          </a:xfrm>
          <a:prstGeom prst="rect">
            <a:avLst/>
          </a:prstGeom>
          <a:noFill/>
        </p:spPr>
        <p:txBody>
          <a:bodyPr wrap="square" rtlCol="0">
            <a:spAutoFit/>
          </a:bodyPr>
          <a:lstStyle/>
          <a:p>
            <a:r>
              <a:rPr lang="vi-VN" sz="1600" dirty="0">
                <a:solidFill>
                  <a:schemeClr val="accent3"/>
                </a:solidFill>
              </a:rPr>
              <a:t>Lambda Expression</a:t>
            </a:r>
          </a:p>
        </p:txBody>
      </p:sp>
    </p:spTree>
    <p:extLst>
      <p:ext uri="{BB962C8B-B14F-4D97-AF65-F5344CB8AC3E}">
        <p14:creationId xmlns:p14="http://schemas.microsoft.com/office/powerpoint/2010/main" val="3221080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2" grpId="0" animBg="1"/>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26AAB-96EF-6A43-8A67-622A83D71E58}"/>
              </a:ext>
            </a:extLst>
          </p:cNvPr>
          <p:cNvSpPr>
            <a:spLocks noGrp="1"/>
          </p:cNvSpPr>
          <p:nvPr>
            <p:ph type="ctrTitle"/>
          </p:nvPr>
        </p:nvSpPr>
        <p:spPr/>
        <p:txBody>
          <a:bodyPr vert="horz" lIns="91440" tIns="45720" rIns="91440" bIns="45720" rtlCol="0" anchor="ctr">
            <a:noAutofit/>
          </a:bodyPr>
          <a:lstStyle/>
          <a:p>
            <a:r>
              <a:rPr lang="en-US" sz="8000" dirty="0"/>
              <a:t>The End</a:t>
            </a:r>
            <a:endParaRPr lang="vi-VN" sz="8000" dirty="0"/>
          </a:p>
        </p:txBody>
      </p:sp>
      <p:sp>
        <p:nvSpPr>
          <p:cNvPr id="3" name="Subtitle 2">
            <a:extLst>
              <a:ext uri="{FF2B5EF4-FFF2-40B4-BE49-F238E27FC236}">
                <a16:creationId xmlns:a16="http://schemas.microsoft.com/office/drawing/2014/main" id="{5AEE94B7-495D-FB42-8D0C-534AF7590650}"/>
              </a:ext>
            </a:extLst>
          </p:cNvPr>
          <p:cNvSpPr>
            <a:spLocks noGrp="1"/>
          </p:cNvSpPr>
          <p:nvPr>
            <p:ph type="subTitle" idx="1"/>
          </p:nvPr>
        </p:nvSpPr>
        <p:spPr/>
        <p:txBody>
          <a:bodyPr/>
          <a:lstStyle/>
          <a:p>
            <a:r>
              <a:rPr lang="vi-VN" dirty="0"/>
              <a:t>Thanks for your attention.</a:t>
            </a:r>
          </a:p>
        </p:txBody>
      </p:sp>
    </p:spTree>
    <p:extLst>
      <p:ext uri="{BB962C8B-B14F-4D97-AF65-F5344CB8AC3E}">
        <p14:creationId xmlns:p14="http://schemas.microsoft.com/office/powerpoint/2010/main" val="13261267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0F114-E51F-A043-BD85-10B25427E00C}"/>
              </a:ext>
            </a:extLst>
          </p:cNvPr>
          <p:cNvSpPr>
            <a:spLocks noGrp="1"/>
          </p:cNvSpPr>
          <p:nvPr>
            <p:ph type="ctrTitle"/>
          </p:nvPr>
        </p:nvSpPr>
        <p:spPr/>
        <p:txBody>
          <a:bodyPr/>
          <a:lstStyle/>
          <a:p>
            <a:r>
              <a:rPr lang="en-US" sz="8000" dirty="0"/>
              <a:t>Thread</a:t>
            </a:r>
          </a:p>
        </p:txBody>
      </p:sp>
      <p:sp>
        <p:nvSpPr>
          <p:cNvPr id="3" name="Subtitle 2">
            <a:extLst>
              <a:ext uri="{FF2B5EF4-FFF2-40B4-BE49-F238E27FC236}">
                <a16:creationId xmlns:a16="http://schemas.microsoft.com/office/drawing/2014/main" id="{493FEF78-3FC8-2B45-A4F4-07B83FC0CB9D}"/>
              </a:ext>
            </a:extLst>
          </p:cNvPr>
          <p:cNvSpPr>
            <a:spLocks noGrp="1"/>
          </p:cNvSpPr>
          <p:nvPr>
            <p:ph type="subTitle" idx="1"/>
          </p:nvPr>
        </p:nvSpPr>
        <p:spPr/>
        <p:txBody>
          <a:bodyPr/>
          <a:lstStyle/>
          <a:p>
            <a:r>
              <a:rPr lang="en-US" dirty="0"/>
              <a:t>Multithreading</a:t>
            </a:r>
          </a:p>
        </p:txBody>
      </p:sp>
    </p:spTree>
    <p:extLst>
      <p:ext uri="{BB962C8B-B14F-4D97-AF65-F5344CB8AC3E}">
        <p14:creationId xmlns:p14="http://schemas.microsoft.com/office/powerpoint/2010/main" val="2585112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ADD5F-F0A1-2F42-B032-D79524D52323}"/>
              </a:ext>
            </a:extLst>
          </p:cNvPr>
          <p:cNvSpPr>
            <a:spLocks noGrp="1"/>
          </p:cNvSpPr>
          <p:nvPr>
            <p:ph type="title"/>
          </p:nvPr>
        </p:nvSpPr>
        <p:spPr/>
        <p:txBody>
          <a:bodyPr>
            <a:normAutofit/>
          </a:bodyPr>
          <a:lstStyle/>
          <a:p>
            <a:r>
              <a:rPr lang="vi-VN" b="1" dirty="0"/>
              <a:t>Thread là gì?</a:t>
            </a:r>
          </a:p>
        </p:txBody>
      </p:sp>
      <p:sp>
        <p:nvSpPr>
          <p:cNvPr id="3" name="Content Placeholder 2">
            <a:extLst>
              <a:ext uri="{FF2B5EF4-FFF2-40B4-BE49-F238E27FC236}">
                <a16:creationId xmlns:a16="http://schemas.microsoft.com/office/drawing/2014/main" id="{DCD15E45-044E-E74A-B79D-26ACE8869ACF}"/>
              </a:ext>
            </a:extLst>
          </p:cNvPr>
          <p:cNvSpPr>
            <a:spLocks noGrp="1"/>
          </p:cNvSpPr>
          <p:nvPr>
            <p:ph idx="1"/>
          </p:nvPr>
        </p:nvSpPr>
        <p:spPr>
          <a:xfrm>
            <a:off x="1251678" y="2029328"/>
            <a:ext cx="10178322" cy="4435641"/>
          </a:xfrm>
        </p:spPr>
        <p:txBody>
          <a:bodyPr>
            <a:normAutofit/>
          </a:bodyPr>
          <a:lstStyle/>
          <a:p>
            <a:r>
              <a:rPr lang="vi-VN" dirty="0"/>
              <a:t>Là </a:t>
            </a:r>
            <a:r>
              <a:rPr lang="vi-VN" b="1" dirty="0"/>
              <a:t>luồng</a:t>
            </a:r>
            <a:r>
              <a:rPr lang="vi-VN" dirty="0"/>
              <a:t> xử lý của hệ thống hay là một tiến trình con (sub-process).</a:t>
            </a:r>
          </a:p>
          <a:p>
            <a:endParaRPr lang="vi-VN" dirty="0"/>
          </a:p>
          <a:p>
            <a:r>
              <a:rPr lang="vi-VN" dirty="0"/>
              <a:t>Các luồng chia sẻ chung một vùng bộ nhớ </a:t>
            </a:r>
            <a:r>
              <a:rPr lang="vi-VN" dirty="0">
                <a:sym typeface="Wingdings" pitchFamily="2" charset="2"/>
              </a:rPr>
              <a:t> Tiết kiệm bộ nhớ</a:t>
            </a:r>
          </a:p>
          <a:p>
            <a:endParaRPr lang="vi-VN" noProof="1"/>
          </a:p>
          <a:p>
            <a:r>
              <a:rPr lang="vi-VN" dirty="0"/>
              <a:t>Việc tạo ra thread giúp cho các chương trình có thể chạy được nhiều công việc cùng một lúc.</a:t>
            </a:r>
          </a:p>
          <a:p>
            <a:pPr>
              <a:buFont typeface="Wingdings" pitchFamily="2" charset="2"/>
              <a:buChar char="à"/>
            </a:pPr>
            <a:r>
              <a:rPr lang="vi-VN" b="1" noProof="1">
                <a:sym typeface="Wingdings" pitchFamily="2" charset="2"/>
              </a:rPr>
              <a:t> Multithread (Đa luồng)</a:t>
            </a:r>
          </a:p>
          <a:p>
            <a:r>
              <a:rPr lang="vi-VN" noProof="1">
                <a:sym typeface="Wingdings" pitchFamily="2" charset="2"/>
              </a:rPr>
              <a:t>Được sử dụng cùng với multiprocessing (Đa tiến trình) để tạo ra hệ thống đa nhiệm (Multitasking) </a:t>
            </a:r>
          </a:p>
          <a:p>
            <a:pPr marL="0" indent="0">
              <a:buNone/>
            </a:pPr>
            <a:r>
              <a:rPr lang="vi-VN" b="1" noProof="1">
                <a:sym typeface="Wingdings" pitchFamily="2" charset="2"/>
              </a:rPr>
              <a:t> Tận dụng tính năng của CPU</a:t>
            </a:r>
            <a:endParaRPr lang="vi-VN" b="1" noProof="1"/>
          </a:p>
        </p:txBody>
      </p:sp>
    </p:spTree>
    <p:extLst>
      <p:ext uri="{BB962C8B-B14F-4D97-AF65-F5344CB8AC3E}">
        <p14:creationId xmlns:p14="http://schemas.microsoft.com/office/powerpoint/2010/main" val="16885191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E521-774F-6240-AFFC-6B8B9FA80695}"/>
              </a:ext>
            </a:extLst>
          </p:cNvPr>
          <p:cNvSpPr>
            <a:spLocks noGrp="1"/>
          </p:cNvSpPr>
          <p:nvPr>
            <p:ph type="title"/>
          </p:nvPr>
        </p:nvSpPr>
        <p:spPr/>
        <p:txBody>
          <a:bodyPr/>
          <a:lstStyle/>
          <a:p>
            <a:r>
              <a:rPr lang="vi-VN" b="1" dirty="0"/>
              <a:t>Ví Dụ Thread</a:t>
            </a:r>
          </a:p>
        </p:txBody>
      </p:sp>
      <p:sp>
        <p:nvSpPr>
          <p:cNvPr id="3" name="Content Placeholder 2">
            <a:extLst>
              <a:ext uri="{FF2B5EF4-FFF2-40B4-BE49-F238E27FC236}">
                <a16:creationId xmlns:a16="http://schemas.microsoft.com/office/drawing/2014/main" id="{9EF9C0B9-FFAB-7844-82CE-C80A87893C18}"/>
              </a:ext>
            </a:extLst>
          </p:cNvPr>
          <p:cNvSpPr>
            <a:spLocks noGrp="1"/>
          </p:cNvSpPr>
          <p:nvPr>
            <p:ph idx="1"/>
          </p:nvPr>
        </p:nvSpPr>
        <p:spPr/>
        <p:txBody>
          <a:bodyPr/>
          <a:lstStyle/>
          <a:p>
            <a:r>
              <a:rPr lang="vi-VN" dirty="0"/>
              <a:t>Web Server cho phép nhiều khách đồng thời truy cập. Mỗi yêu cầu của một khách được xử lý trên một thread khác nhau.</a:t>
            </a:r>
          </a:p>
          <a:p>
            <a:endParaRPr lang="vi-VN" dirty="0"/>
          </a:p>
          <a:p>
            <a:r>
              <a:rPr lang="vi-VN" dirty="0"/>
              <a:t>Chơi game: có ít nhất 3 thread</a:t>
            </a:r>
          </a:p>
          <a:p>
            <a:pPr lvl="1"/>
            <a:r>
              <a:rPr lang="vi-VN" dirty="0"/>
              <a:t>1 thread cho đồ hoạ (mưa, gió, cây,…)</a:t>
            </a:r>
          </a:p>
          <a:p>
            <a:pPr lvl="1"/>
            <a:r>
              <a:rPr lang="vi-VN" dirty="0"/>
              <a:t>1 thread cho thao tác của người chơi (chạy, nhảy, ngồi,…)</a:t>
            </a:r>
          </a:p>
          <a:p>
            <a:pPr lvl="1"/>
            <a:r>
              <a:rPr lang="vi-VN" dirty="0"/>
              <a:t>1 thread cho kết nối mạng</a:t>
            </a:r>
          </a:p>
        </p:txBody>
      </p:sp>
    </p:spTree>
    <p:extLst>
      <p:ext uri="{BB962C8B-B14F-4D97-AF65-F5344CB8AC3E}">
        <p14:creationId xmlns:p14="http://schemas.microsoft.com/office/powerpoint/2010/main" val="274609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28BC-8146-A947-A90A-8F64B1EE8C5E}"/>
              </a:ext>
            </a:extLst>
          </p:cNvPr>
          <p:cNvSpPr>
            <a:spLocks noGrp="1"/>
          </p:cNvSpPr>
          <p:nvPr>
            <p:ph type="title"/>
          </p:nvPr>
        </p:nvSpPr>
        <p:spPr/>
        <p:txBody>
          <a:bodyPr>
            <a:normAutofit fontScale="90000"/>
          </a:bodyPr>
          <a:lstStyle/>
          <a:p>
            <a:pPr algn="ctr"/>
            <a:r>
              <a:rPr lang="vi-VN" dirty="0"/>
              <a:t>Tìm kiếm </a:t>
            </a:r>
            <a:br>
              <a:rPr lang="vi-VN" dirty="0"/>
            </a:br>
            <a:r>
              <a:rPr lang="vi-VN" dirty="0"/>
              <a:t>“chợ bến thành” trên google map</a:t>
            </a:r>
            <a:br>
              <a:rPr lang="vi-VN" dirty="0"/>
            </a:br>
            <a:endParaRPr lang="vi-VN" dirty="0"/>
          </a:p>
        </p:txBody>
      </p:sp>
      <p:pic>
        <p:nvPicPr>
          <p:cNvPr id="5" name="Picture 4">
            <a:extLst>
              <a:ext uri="{FF2B5EF4-FFF2-40B4-BE49-F238E27FC236}">
                <a16:creationId xmlns:a16="http://schemas.microsoft.com/office/drawing/2014/main" id="{AEB17F6C-44EC-8344-879F-18F85ECFCE91}"/>
              </a:ext>
            </a:extLst>
          </p:cNvPr>
          <p:cNvPicPr>
            <a:picLocks noChangeAspect="1"/>
          </p:cNvPicPr>
          <p:nvPr/>
        </p:nvPicPr>
        <p:blipFill>
          <a:blip r:embed="rId2"/>
          <a:stretch>
            <a:fillRect/>
          </a:stretch>
        </p:blipFill>
        <p:spPr>
          <a:xfrm>
            <a:off x="8622805" y="1653870"/>
            <a:ext cx="2522271" cy="4788568"/>
          </a:xfrm>
          <a:prstGeom prst="rect">
            <a:avLst/>
          </a:prstGeom>
        </p:spPr>
      </p:pic>
      <p:pic>
        <p:nvPicPr>
          <p:cNvPr id="6" name="Content Placeholder 5">
            <a:extLst>
              <a:ext uri="{FF2B5EF4-FFF2-40B4-BE49-F238E27FC236}">
                <a16:creationId xmlns:a16="http://schemas.microsoft.com/office/drawing/2014/main" id="{0712F9CA-E17A-6049-AEB4-979C6FBDCA19}"/>
              </a:ext>
            </a:extLst>
          </p:cNvPr>
          <p:cNvPicPr>
            <a:picLocks noGrp="1" noChangeAspect="1"/>
          </p:cNvPicPr>
          <p:nvPr>
            <p:ph idx="1"/>
          </p:nvPr>
        </p:nvPicPr>
        <p:blipFill>
          <a:blip r:embed="rId3"/>
          <a:stretch>
            <a:fillRect/>
          </a:stretch>
        </p:blipFill>
        <p:spPr>
          <a:xfrm>
            <a:off x="214413" y="1653869"/>
            <a:ext cx="7116829" cy="4788569"/>
          </a:xfrm>
          <a:prstGeom prst="rect">
            <a:avLst/>
          </a:prstGeom>
        </p:spPr>
      </p:pic>
      <p:sp>
        <p:nvSpPr>
          <p:cNvPr id="7" name="Content Placeholder 2">
            <a:extLst>
              <a:ext uri="{FF2B5EF4-FFF2-40B4-BE49-F238E27FC236}">
                <a16:creationId xmlns:a16="http://schemas.microsoft.com/office/drawing/2014/main" id="{21F05418-8E31-F445-BEF6-CB57039529F1}"/>
              </a:ext>
            </a:extLst>
          </p:cNvPr>
          <p:cNvSpPr txBox="1">
            <a:spLocks/>
          </p:cNvSpPr>
          <p:nvPr/>
        </p:nvSpPr>
        <p:spPr>
          <a:xfrm>
            <a:off x="299711" y="763970"/>
            <a:ext cx="7031531" cy="889899"/>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32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2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24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20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20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20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baseline="0">
                <a:solidFill>
                  <a:schemeClr val="tx1">
                    <a:lumMod val="65000"/>
                    <a:lumOff val="35000"/>
                  </a:schemeClr>
                </a:solidFill>
                <a:latin typeface="+mn-lt"/>
                <a:ea typeface="+mn-ea"/>
                <a:cs typeface="+mn-cs"/>
              </a:defRPr>
            </a:lvl9pPr>
          </a:lstStyle>
          <a:p>
            <a:pPr marL="0" indent="0">
              <a:buNone/>
            </a:pPr>
            <a:r>
              <a:rPr lang="vi-VN" sz="2000" b="1" dirty="0"/>
              <a:t>Áp dụng Multithreading: </a:t>
            </a:r>
          </a:p>
          <a:p>
            <a:pPr marL="0" indent="0">
              <a:buNone/>
            </a:pPr>
            <a:r>
              <a:rPr lang="vi-VN" sz="1600" dirty="0"/>
              <a:t>Cho phép nhận thông tin nhập bởi người dùng đồng thời đưa ra các gợi ý </a:t>
            </a:r>
          </a:p>
        </p:txBody>
      </p:sp>
      <p:sp>
        <p:nvSpPr>
          <p:cNvPr id="8" name="TextBox 7">
            <a:extLst>
              <a:ext uri="{FF2B5EF4-FFF2-40B4-BE49-F238E27FC236}">
                <a16:creationId xmlns:a16="http://schemas.microsoft.com/office/drawing/2014/main" id="{0C0E2B90-5953-CD4C-8DD5-32284EF116B1}"/>
              </a:ext>
            </a:extLst>
          </p:cNvPr>
          <p:cNvSpPr txBox="1"/>
          <p:nvPr/>
        </p:nvSpPr>
        <p:spPr>
          <a:xfrm>
            <a:off x="385012" y="6442438"/>
            <a:ext cx="3850103" cy="338554"/>
          </a:xfrm>
          <a:prstGeom prst="rect">
            <a:avLst/>
          </a:prstGeom>
          <a:noFill/>
        </p:spPr>
        <p:txBody>
          <a:bodyPr wrap="square" rtlCol="0">
            <a:spAutoFit/>
          </a:bodyPr>
          <a:lstStyle/>
          <a:p>
            <a:r>
              <a:rPr lang="vi-VN" sz="1600" dirty="0">
                <a:solidFill>
                  <a:schemeClr val="tx1">
                    <a:lumMod val="65000"/>
                    <a:lumOff val="35000"/>
                  </a:schemeClr>
                </a:solidFill>
              </a:rPr>
              <a:t># Images from: yellowcodebooks.com</a:t>
            </a:r>
          </a:p>
        </p:txBody>
      </p:sp>
    </p:spTree>
    <p:extLst>
      <p:ext uri="{BB962C8B-B14F-4D97-AF65-F5344CB8AC3E}">
        <p14:creationId xmlns:p14="http://schemas.microsoft.com/office/powerpoint/2010/main" val="841221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2C8A8-043E-8A4A-83E2-2BB30739FBBA}"/>
              </a:ext>
            </a:extLst>
          </p:cNvPr>
          <p:cNvSpPr>
            <a:spLocks noGrp="1"/>
          </p:cNvSpPr>
          <p:nvPr>
            <p:ph type="title"/>
          </p:nvPr>
        </p:nvSpPr>
        <p:spPr>
          <a:xfrm>
            <a:off x="1251678" y="382384"/>
            <a:ext cx="10178322" cy="1783299"/>
          </a:xfrm>
        </p:spPr>
        <p:txBody>
          <a:bodyPr>
            <a:normAutofit/>
          </a:bodyPr>
          <a:lstStyle/>
          <a:p>
            <a:r>
              <a:rPr lang="vi-VN" b="1" dirty="0"/>
              <a:t>Thread trong java</a:t>
            </a:r>
            <a:br>
              <a:rPr lang="vi-VN" b="1" dirty="0"/>
            </a:br>
            <a:r>
              <a:rPr lang="vi-VN" sz="2800" dirty="0"/>
              <a:t>Java hỗ trợ đa luồng từ phiên bản 1.0</a:t>
            </a:r>
            <a:endParaRPr lang="vi-VN" b="1" dirty="0"/>
          </a:p>
        </p:txBody>
      </p:sp>
      <p:sp>
        <p:nvSpPr>
          <p:cNvPr id="3" name="Content Placeholder 2">
            <a:extLst>
              <a:ext uri="{FF2B5EF4-FFF2-40B4-BE49-F238E27FC236}">
                <a16:creationId xmlns:a16="http://schemas.microsoft.com/office/drawing/2014/main" id="{120F8B7B-6C6C-0441-B086-D8176432A46B}"/>
              </a:ext>
            </a:extLst>
          </p:cNvPr>
          <p:cNvSpPr>
            <a:spLocks noGrp="1"/>
          </p:cNvSpPr>
          <p:nvPr>
            <p:ph idx="1"/>
          </p:nvPr>
        </p:nvSpPr>
        <p:spPr>
          <a:xfrm>
            <a:off x="1251678" y="1780674"/>
            <a:ext cx="5311168" cy="4860758"/>
          </a:xfrm>
        </p:spPr>
        <p:txBody>
          <a:bodyPr>
            <a:normAutofit/>
          </a:bodyPr>
          <a:lstStyle/>
          <a:p>
            <a:r>
              <a:rPr lang="vi-VN" dirty="0"/>
              <a:t>Kiểm soát bởi JVM.</a:t>
            </a:r>
          </a:p>
          <a:p>
            <a:r>
              <a:rPr lang="vi-VN" dirty="0"/>
              <a:t>Vòng đời của thread sẽ có 5 trạng thái:</a:t>
            </a:r>
          </a:p>
          <a:p>
            <a:pPr marL="800100" lvl="1" indent="-342900">
              <a:buFont typeface="+mj-lt"/>
              <a:buAutoNum type="arabicPeriod"/>
            </a:pPr>
            <a:r>
              <a:rPr lang="vi-VN" b="1" dirty="0"/>
              <a:t>New: </a:t>
            </a:r>
          </a:p>
          <a:p>
            <a:pPr marL="914400" lvl="2" indent="0">
              <a:buNone/>
            </a:pPr>
            <a:r>
              <a:rPr lang="vi-VN" dirty="0"/>
              <a:t>Tạo mới một đối tượng Thread</a:t>
            </a:r>
          </a:p>
          <a:p>
            <a:pPr marL="800100" lvl="1" indent="-342900">
              <a:buFont typeface="+mj-lt"/>
              <a:buAutoNum type="arabicPeriod"/>
            </a:pPr>
            <a:r>
              <a:rPr lang="vi-VN" b="1" dirty="0"/>
              <a:t>Runable</a:t>
            </a:r>
          </a:p>
          <a:p>
            <a:pPr marL="914400" lvl="2" indent="0">
              <a:buNone/>
            </a:pPr>
            <a:r>
              <a:rPr lang="vi-VN" dirty="0"/>
              <a:t>Sau khi gọi phương thức start() nhưng chưa được chọn để chạy</a:t>
            </a:r>
          </a:p>
          <a:p>
            <a:pPr marL="800100" lvl="1" indent="-342900">
              <a:buFont typeface="+mj-lt"/>
              <a:buAutoNum type="arabicPeriod"/>
            </a:pPr>
            <a:r>
              <a:rPr lang="vi-VN" b="1" dirty="0"/>
              <a:t>Running</a:t>
            </a:r>
          </a:p>
          <a:p>
            <a:pPr marL="914400" lvl="2" indent="0">
              <a:buNone/>
            </a:pPr>
            <a:r>
              <a:rPr lang="vi-VN" dirty="0"/>
              <a:t>Được trình lên lịch (scheduler) chọn để chạy</a:t>
            </a:r>
          </a:p>
          <a:p>
            <a:pPr marL="800100" lvl="1" indent="-342900">
              <a:buFont typeface="+mj-lt"/>
              <a:buAutoNum type="arabicPeriod"/>
            </a:pPr>
            <a:r>
              <a:rPr lang="vi-VN" b="1" dirty="0"/>
              <a:t>Non-Runnable (Blocked)</a:t>
            </a:r>
          </a:p>
          <a:p>
            <a:pPr marL="914400" lvl="2" indent="0">
              <a:buNone/>
            </a:pPr>
            <a:r>
              <a:rPr lang="vi-VN" dirty="0"/>
              <a:t>Thread vẫn còn sống, nhưng đang bị dừng</a:t>
            </a:r>
          </a:p>
          <a:p>
            <a:pPr marL="800100" lvl="1" indent="-342900">
              <a:buFont typeface="+mj-lt"/>
              <a:buAutoNum type="arabicPeriod"/>
            </a:pPr>
            <a:r>
              <a:rPr lang="vi-VN" b="1" dirty="0"/>
              <a:t>Terminated</a:t>
            </a:r>
          </a:p>
          <a:p>
            <a:pPr marL="914400" lvl="2" indent="0">
              <a:buNone/>
            </a:pPr>
            <a:r>
              <a:rPr lang="vi-VN" dirty="0"/>
              <a:t>Kết thúc, phương thức run() của nó bị thoát</a:t>
            </a:r>
          </a:p>
        </p:txBody>
      </p:sp>
      <p:pic>
        <p:nvPicPr>
          <p:cNvPr id="4" name="Picture 3">
            <a:extLst>
              <a:ext uri="{FF2B5EF4-FFF2-40B4-BE49-F238E27FC236}">
                <a16:creationId xmlns:a16="http://schemas.microsoft.com/office/drawing/2014/main" id="{79E2B443-FE8F-D34E-931B-DF144E551E3F}"/>
              </a:ext>
            </a:extLst>
          </p:cNvPr>
          <p:cNvPicPr>
            <a:picLocks noChangeAspect="1"/>
          </p:cNvPicPr>
          <p:nvPr/>
        </p:nvPicPr>
        <p:blipFill>
          <a:blip r:embed="rId2"/>
          <a:stretch>
            <a:fillRect/>
          </a:stretch>
        </p:blipFill>
        <p:spPr>
          <a:xfrm>
            <a:off x="6562846" y="1934822"/>
            <a:ext cx="5340396" cy="4923177"/>
          </a:xfrm>
          <a:prstGeom prst="rect">
            <a:avLst/>
          </a:prstGeom>
        </p:spPr>
      </p:pic>
    </p:spTree>
    <p:extLst>
      <p:ext uri="{BB962C8B-B14F-4D97-AF65-F5344CB8AC3E}">
        <p14:creationId xmlns:p14="http://schemas.microsoft.com/office/powerpoint/2010/main" val="1659821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0FAD1-F878-B64F-BD15-B57A6B1F5818}"/>
              </a:ext>
            </a:extLst>
          </p:cNvPr>
          <p:cNvSpPr>
            <a:spLocks noGrp="1"/>
          </p:cNvSpPr>
          <p:nvPr>
            <p:ph type="title"/>
          </p:nvPr>
        </p:nvSpPr>
        <p:spPr/>
        <p:txBody>
          <a:bodyPr/>
          <a:lstStyle/>
          <a:p>
            <a:r>
              <a:rPr lang="vi-VN" b="1" dirty="0"/>
              <a:t>Tạo thread trong java</a:t>
            </a:r>
          </a:p>
        </p:txBody>
      </p:sp>
      <p:sp>
        <p:nvSpPr>
          <p:cNvPr id="10" name="Content Placeholder 2">
            <a:extLst>
              <a:ext uri="{FF2B5EF4-FFF2-40B4-BE49-F238E27FC236}">
                <a16:creationId xmlns:a16="http://schemas.microsoft.com/office/drawing/2014/main" id="{3F9F15F0-AA04-5E4F-82B9-C420054503BE}"/>
              </a:ext>
            </a:extLst>
          </p:cNvPr>
          <p:cNvSpPr txBox="1">
            <a:spLocks/>
          </p:cNvSpPr>
          <p:nvPr/>
        </p:nvSpPr>
        <p:spPr>
          <a:xfrm>
            <a:off x="1371598" y="1128451"/>
            <a:ext cx="10058402" cy="561474"/>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Font typeface="Arial" panose="020B0604020202020204" pitchFamily="34" charset="0"/>
              <a:buNone/>
            </a:pPr>
            <a:r>
              <a:rPr lang="vi-VN" sz="2600" b="1" dirty="0"/>
              <a:t>Có 2 cách</a:t>
            </a:r>
          </a:p>
          <a:p>
            <a:pPr marL="457200" lvl="1" indent="0" algn="ctr">
              <a:buFont typeface="Gill Sans MT" panose="020B0502020104020203" pitchFamily="34" charset="0"/>
              <a:buNone/>
            </a:pPr>
            <a:endParaRPr lang="vi-VN" dirty="0"/>
          </a:p>
        </p:txBody>
      </p:sp>
      <p:sp>
        <p:nvSpPr>
          <p:cNvPr id="5" name="四角形: 角を丸くする 12">
            <a:extLst>
              <a:ext uri="{FF2B5EF4-FFF2-40B4-BE49-F238E27FC236}">
                <a16:creationId xmlns:a16="http://schemas.microsoft.com/office/drawing/2014/main" id="{3955E3A0-80D0-164D-8577-404D809969B3}"/>
              </a:ext>
            </a:extLst>
          </p:cNvPr>
          <p:cNvSpPr/>
          <p:nvPr/>
        </p:nvSpPr>
        <p:spPr>
          <a:xfrm>
            <a:off x="1010651" y="2137610"/>
            <a:ext cx="5406190" cy="4457297"/>
          </a:xfrm>
          <a:prstGeom prst="roundRect">
            <a:avLst>
              <a:gd name="adj" fmla="val 2694"/>
            </a:avLst>
          </a:prstGeom>
          <a:solidFill>
            <a:schemeClr val="bg1">
              <a:alpha val="28000"/>
            </a:schemeClr>
          </a:solidFill>
          <a:ln w="38100">
            <a:solidFill>
              <a:srgbClr val="3FA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3" name="Content Placeholder 2">
            <a:extLst>
              <a:ext uri="{FF2B5EF4-FFF2-40B4-BE49-F238E27FC236}">
                <a16:creationId xmlns:a16="http://schemas.microsoft.com/office/drawing/2014/main" id="{7A3117B6-B97C-7640-A3F0-E03ED2F73487}"/>
              </a:ext>
            </a:extLst>
          </p:cNvPr>
          <p:cNvSpPr>
            <a:spLocks noGrp="1"/>
          </p:cNvSpPr>
          <p:nvPr>
            <p:ph idx="1"/>
          </p:nvPr>
        </p:nvSpPr>
        <p:spPr>
          <a:xfrm>
            <a:off x="1010651" y="1620253"/>
            <a:ext cx="5406190" cy="5237747"/>
          </a:xfrm>
        </p:spPr>
        <p:txBody>
          <a:bodyPr>
            <a:normAutofit/>
          </a:bodyPr>
          <a:lstStyle/>
          <a:p>
            <a:pPr marL="0" indent="0" algn="ctr">
              <a:buNone/>
            </a:pPr>
            <a:r>
              <a:rPr lang="vi-VN" dirty="0"/>
              <a:t>Extends lớp Thread có sẵn</a:t>
            </a:r>
          </a:p>
          <a:p>
            <a:pPr marL="457200" lvl="1" indent="0">
              <a:buNone/>
            </a:pPr>
            <a:endParaRPr lang="vi-VN" sz="1500" dirty="0"/>
          </a:p>
          <a:p>
            <a:pPr marL="0" indent="0" fontAlgn="base">
              <a:buNone/>
            </a:pPr>
            <a:r>
              <a:rPr lang="en-US" sz="1500" dirty="0">
                <a:solidFill>
                  <a:srgbClr val="333333"/>
                </a:solidFill>
                <a:latin typeface="Monaco" pitchFamily="2" charset="77"/>
              </a:rPr>
              <a:t>class Multi </a:t>
            </a:r>
            <a:r>
              <a:rPr lang="en-US" sz="1500" dirty="0">
                <a:solidFill>
                  <a:srgbClr val="FF0000"/>
                </a:solidFill>
                <a:latin typeface="Monaco" pitchFamily="2" charset="77"/>
              </a:rPr>
              <a:t>extends</a:t>
            </a:r>
            <a:r>
              <a:rPr lang="en-US" sz="1500" dirty="0">
                <a:solidFill>
                  <a:srgbClr val="333333"/>
                </a:solidFill>
                <a:latin typeface="Monaco" pitchFamily="2" charset="77"/>
              </a:rPr>
              <a:t> </a:t>
            </a:r>
            <a:r>
              <a:rPr lang="en-US" sz="1500" dirty="0">
                <a:solidFill>
                  <a:schemeClr val="accent1">
                    <a:lumMod val="75000"/>
                  </a:schemeClr>
                </a:solidFill>
                <a:latin typeface="Monaco" pitchFamily="2" charset="77"/>
              </a:rPr>
              <a:t>Thread</a:t>
            </a:r>
            <a:r>
              <a:rPr lang="en-US" sz="1500" dirty="0">
                <a:solidFill>
                  <a:srgbClr val="333333"/>
                </a:solidFill>
                <a:latin typeface="Monaco" pitchFamily="2" charset="77"/>
              </a:rPr>
              <a:t> {</a:t>
            </a:r>
          </a:p>
          <a:p>
            <a:pPr marL="0" indent="0" fontAlgn="base">
              <a:buNone/>
            </a:pPr>
            <a:r>
              <a:rPr lang="en-US" sz="1500" dirty="0">
                <a:solidFill>
                  <a:srgbClr val="333333"/>
                </a:solidFill>
                <a:latin typeface="Monaco" pitchFamily="2" charset="77"/>
              </a:rPr>
              <a:t>    public void run() {</a:t>
            </a:r>
          </a:p>
          <a:p>
            <a:pPr marL="0" indent="0" fontAlgn="base">
              <a:buNone/>
            </a:pPr>
            <a:r>
              <a:rPr lang="en-US" sz="1500" dirty="0">
                <a:solidFill>
                  <a:srgbClr val="333333"/>
                </a:solidFill>
                <a:latin typeface="Monaco" pitchFamily="2" charset="77"/>
              </a:rPr>
              <a:t>        System.out.println("thread is 			running...");</a:t>
            </a:r>
          </a:p>
          <a:p>
            <a:pPr marL="0" indent="0" fontAlgn="base">
              <a:buNone/>
            </a:pPr>
            <a:r>
              <a:rPr lang="en-US" sz="1500" dirty="0">
                <a:solidFill>
                  <a:srgbClr val="333333"/>
                </a:solidFill>
                <a:latin typeface="Monaco" pitchFamily="2" charset="77"/>
              </a:rPr>
              <a:t>    }</a:t>
            </a:r>
          </a:p>
          <a:p>
            <a:pPr marL="0" indent="0" fontAlgn="base">
              <a:buNone/>
            </a:pPr>
            <a:endParaRPr lang="en-US" sz="1500" dirty="0">
              <a:solidFill>
                <a:srgbClr val="333333"/>
              </a:solidFill>
              <a:latin typeface="Monaco" pitchFamily="2" charset="77"/>
            </a:endParaRPr>
          </a:p>
          <a:p>
            <a:pPr marL="0" indent="0" fontAlgn="base">
              <a:buNone/>
            </a:pPr>
            <a:r>
              <a:rPr lang="en-US" sz="1500" dirty="0">
                <a:solidFill>
                  <a:srgbClr val="333333"/>
                </a:solidFill>
                <a:latin typeface="Monaco" pitchFamily="2" charset="77"/>
              </a:rPr>
              <a:t>   public static void main(String args[]) {</a:t>
            </a:r>
          </a:p>
          <a:p>
            <a:pPr marL="0" indent="0" fontAlgn="base">
              <a:buNone/>
            </a:pPr>
            <a:r>
              <a:rPr lang="en-US" sz="1500" dirty="0">
                <a:solidFill>
                  <a:srgbClr val="333333"/>
                </a:solidFill>
                <a:latin typeface="Monaco" pitchFamily="2" charset="77"/>
              </a:rPr>
              <a:t>        Multi t = new Multi();</a:t>
            </a:r>
          </a:p>
          <a:p>
            <a:pPr marL="0" indent="0" fontAlgn="base">
              <a:buNone/>
            </a:pPr>
            <a:r>
              <a:rPr lang="en-US" sz="1500" dirty="0">
                <a:solidFill>
                  <a:srgbClr val="333333"/>
                </a:solidFill>
                <a:latin typeface="Monaco" pitchFamily="2" charset="77"/>
              </a:rPr>
              <a:t>        t.start();</a:t>
            </a:r>
          </a:p>
          <a:p>
            <a:pPr marL="0" indent="0" fontAlgn="base">
              <a:buNone/>
            </a:pPr>
            <a:r>
              <a:rPr lang="en-US" sz="1500" dirty="0">
                <a:solidFill>
                  <a:srgbClr val="333333"/>
                </a:solidFill>
                <a:latin typeface="Monaco" pitchFamily="2" charset="77"/>
              </a:rPr>
              <a:t>    }</a:t>
            </a:r>
          </a:p>
          <a:p>
            <a:pPr marL="0" indent="0" fontAlgn="base">
              <a:buNone/>
            </a:pPr>
            <a:r>
              <a:rPr lang="en-US" sz="1500" dirty="0">
                <a:solidFill>
                  <a:srgbClr val="333333"/>
                </a:solidFill>
                <a:latin typeface="Monaco" pitchFamily="2" charset="77"/>
              </a:rPr>
              <a:t>}</a:t>
            </a:r>
          </a:p>
          <a:p>
            <a:pPr marL="914400" lvl="2" indent="0">
              <a:buNone/>
            </a:pPr>
            <a:endParaRPr lang="vi-VN" sz="1500" dirty="0"/>
          </a:p>
          <a:p>
            <a:pPr marL="457200" lvl="1" indent="0">
              <a:buNone/>
            </a:pPr>
            <a:endParaRPr lang="vi-VN" dirty="0"/>
          </a:p>
        </p:txBody>
      </p:sp>
      <p:sp>
        <p:nvSpPr>
          <p:cNvPr id="9" name="四角形: 角を丸くする 12">
            <a:extLst>
              <a:ext uri="{FF2B5EF4-FFF2-40B4-BE49-F238E27FC236}">
                <a16:creationId xmlns:a16="http://schemas.microsoft.com/office/drawing/2014/main" id="{6FCE7C18-F718-B64C-B6DC-5CBB3D0ABD7B}"/>
              </a:ext>
            </a:extLst>
          </p:cNvPr>
          <p:cNvSpPr/>
          <p:nvPr/>
        </p:nvSpPr>
        <p:spPr>
          <a:xfrm>
            <a:off x="6428872" y="2137610"/>
            <a:ext cx="5406190" cy="4457297"/>
          </a:xfrm>
          <a:prstGeom prst="roundRect">
            <a:avLst>
              <a:gd name="adj" fmla="val 2694"/>
            </a:avLst>
          </a:prstGeom>
          <a:solidFill>
            <a:schemeClr val="bg1">
              <a:alpha val="28000"/>
            </a:schemeClr>
          </a:solidFill>
          <a:ln w="38100">
            <a:solidFill>
              <a:srgbClr val="3FA9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8" name="Content Placeholder 2">
            <a:extLst>
              <a:ext uri="{FF2B5EF4-FFF2-40B4-BE49-F238E27FC236}">
                <a16:creationId xmlns:a16="http://schemas.microsoft.com/office/drawing/2014/main" id="{0EB06A49-CDD1-D448-942D-0657F31DEF28}"/>
              </a:ext>
            </a:extLst>
          </p:cNvPr>
          <p:cNvSpPr txBox="1">
            <a:spLocks/>
          </p:cNvSpPr>
          <p:nvPr/>
        </p:nvSpPr>
        <p:spPr>
          <a:xfrm>
            <a:off x="6428872" y="1636295"/>
            <a:ext cx="5406190" cy="522170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ctr">
              <a:buNone/>
            </a:pPr>
            <a:r>
              <a:rPr lang="vi-VN" dirty="0"/>
              <a:t>Implements Runnable interface</a:t>
            </a:r>
          </a:p>
          <a:p>
            <a:pPr marL="0" indent="0">
              <a:buNone/>
            </a:pPr>
            <a:endParaRPr lang="vi-VN" sz="1500" dirty="0"/>
          </a:p>
          <a:p>
            <a:pPr marL="0" indent="0" fontAlgn="base">
              <a:buNone/>
            </a:pPr>
            <a:r>
              <a:rPr lang="en-US" sz="1500" dirty="0">
                <a:solidFill>
                  <a:srgbClr val="333333"/>
                </a:solidFill>
                <a:latin typeface="Monaco" pitchFamily="2" charset="77"/>
              </a:rPr>
              <a:t>class Multi </a:t>
            </a:r>
            <a:r>
              <a:rPr lang="en-US" sz="1500" dirty="0">
                <a:solidFill>
                  <a:srgbClr val="FF0000"/>
                </a:solidFill>
                <a:latin typeface="Monaco" pitchFamily="2" charset="77"/>
              </a:rPr>
              <a:t>implements</a:t>
            </a:r>
            <a:r>
              <a:rPr lang="en-US" sz="1500" dirty="0">
                <a:solidFill>
                  <a:srgbClr val="333333"/>
                </a:solidFill>
                <a:latin typeface="Monaco" pitchFamily="2" charset="77"/>
              </a:rPr>
              <a:t> </a:t>
            </a:r>
            <a:r>
              <a:rPr lang="en-US" sz="1500" dirty="0">
                <a:solidFill>
                  <a:schemeClr val="accent1">
                    <a:lumMod val="75000"/>
                  </a:schemeClr>
                </a:solidFill>
                <a:latin typeface="Monaco" pitchFamily="2" charset="77"/>
              </a:rPr>
              <a:t>Runnable</a:t>
            </a:r>
            <a:r>
              <a:rPr lang="en-US" sz="1500" dirty="0">
                <a:solidFill>
                  <a:srgbClr val="333333"/>
                </a:solidFill>
                <a:latin typeface="Monaco" pitchFamily="2" charset="77"/>
              </a:rPr>
              <a:t> {</a:t>
            </a:r>
          </a:p>
          <a:p>
            <a:pPr marL="0" indent="0" fontAlgn="base">
              <a:buNone/>
            </a:pPr>
            <a:r>
              <a:rPr lang="en-US" sz="1500" dirty="0">
                <a:solidFill>
                  <a:srgbClr val="333333"/>
                </a:solidFill>
                <a:latin typeface="Monaco" pitchFamily="2" charset="77"/>
              </a:rPr>
              <a:t>    public void run() {</a:t>
            </a:r>
          </a:p>
          <a:p>
            <a:pPr marL="0" indent="0" fontAlgn="base">
              <a:buNone/>
            </a:pPr>
            <a:r>
              <a:rPr lang="en-US" sz="1500" dirty="0">
                <a:solidFill>
                  <a:srgbClr val="333333"/>
                </a:solidFill>
                <a:latin typeface="Monaco" pitchFamily="2" charset="77"/>
              </a:rPr>
              <a:t>        System.out.println("thread is 			running...");</a:t>
            </a:r>
          </a:p>
          <a:p>
            <a:pPr marL="0" indent="0" fontAlgn="base">
              <a:buNone/>
            </a:pPr>
            <a:r>
              <a:rPr lang="en-US" sz="1500" dirty="0">
                <a:solidFill>
                  <a:srgbClr val="333333"/>
                </a:solidFill>
                <a:latin typeface="Monaco" pitchFamily="2" charset="77"/>
              </a:rPr>
              <a:t>    }</a:t>
            </a:r>
          </a:p>
          <a:p>
            <a:pPr marL="0" indent="0" fontAlgn="base">
              <a:buNone/>
            </a:pPr>
            <a:endParaRPr lang="en-US" sz="1500" dirty="0">
              <a:solidFill>
                <a:srgbClr val="333333"/>
              </a:solidFill>
              <a:latin typeface="Monaco" pitchFamily="2" charset="77"/>
            </a:endParaRPr>
          </a:p>
          <a:p>
            <a:pPr marL="0" indent="0" fontAlgn="base">
              <a:buNone/>
            </a:pPr>
            <a:r>
              <a:rPr lang="en-US" sz="1500" dirty="0">
                <a:solidFill>
                  <a:srgbClr val="333333"/>
                </a:solidFill>
                <a:latin typeface="Monaco" pitchFamily="2" charset="77"/>
              </a:rPr>
              <a:t>    public static void main(String args[]) {</a:t>
            </a:r>
          </a:p>
          <a:p>
            <a:pPr marL="0" indent="0" fontAlgn="base">
              <a:buNone/>
            </a:pPr>
            <a:r>
              <a:rPr lang="en-US" sz="1500" dirty="0">
                <a:solidFill>
                  <a:srgbClr val="333333"/>
                </a:solidFill>
                <a:latin typeface="Monaco" pitchFamily="2" charset="77"/>
              </a:rPr>
              <a:t>        Multi m = new Multi();</a:t>
            </a:r>
          </a:p>
          <a:p>
            <a:pPr marL="0" indent="0" fontAlgn="base">
              <a:buNone/>
            </a:pPr>
            <a:r>
              <a:rPr lang="en-US" sz="1500" dirty="0">
                <a:solidFill>
                  <a:srgbClr val="333333"/>
                </a:solidFill>
                <a:latin typeface="Monaco" pitchFamily="2" charset="77"/>
              </a:rPr>
              <a:t>        Thread t = new Thread(m);</a:t>
            </a:r>
          </a:p>
          <a:p>
            <a:pPr marL="0" indent="0" fontAlgn="base">
              <a:buNone/>
            </a:pPr>
            <a:r>
              <a:rPr lang="en-US" sz="1500" dirty="0">
                <a:solidFill>
                  <a:srgbClr val="333333"/>
                </a:solidFill>
                <a:latin typeface="Monaco" pitchFamily="2" charset="77"/>
              </a:rPr>
              <a:t>        t.start();</a:t>
            </a:r>
          </a:p>
          <a:p>
            <a:pPr marL="0" indent="0" fontAlgn="base">
              <a:buNone/>
            </a:pPr>
            <a:r>
              <a:rPr lang="en-US" sz="1500" dirty="0">
                <a:solidFill>
                  <a:srgbClr val="333333"/>
                </a:solidFill>
                <a:latin typeface="Monaco" pitchFamily="2" charset="77"/>
              </a:rPr>
              <a:t>    }</a:t>
            </a:r>
          </a:p>
          <a:p>
            <a:pPr marL="0" indent="0" fontAlgn="base">
              <a:buNone/>
            </a:pPr>
            <a:r>
              <a:rPr lang="en-US" sz="1500" dirty="0">
                <a:solidFill>
                  <a:srgbClr val="333333"/>
                </a:solidFill>
                <a:latin typeface="Monaco" pitchFamily="2" charset="77"/>
              </a:rPr>
              <a:t>}</a:t>
            </a:r>
          </a:p>
          <a:p>
            <a:pPr marL="914400" lvl="2" indent="0">
              <a:buFont typeface="Arial" panose="020B0604020202020204" pitchFamily="34" charset="0"/>
              <a:buNone/>
            </a:pPr>
            <a:endParaRPr lang="vi-VN" sz="1500" dirty="0"/>
          </a:p>
          <a:p>
            <a:pPr marL="457200" lvl="1" indent="0">
              <a:buFont typeface="Gill Sans MT" panose="020B0502020104020203" pitchFamily="34" charset="0"/>
              <a:buNone/>
            </a:pPr>
            <a:endParaRPr lang="vi-VN" dirty="0"/>
          </a:p>
        </p:txBody>
      </p:sp>
    </p:spTree>
    <p:extLst>
      <p:ext uri="{BB962C8B-B14F-4D97-AF65-F5344CB8AC3E}">
        <p14:creationId xmlns:p14="http://schemas.microsoft.com/office/powerpoint/2010/main" val="30598817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80743-2B6B-0941-8829-579BC63AF6DE}"/>
              </a:ext>
            </a:extLst>
          </p:cNvPr>
          <p:cNvSpPr>
            <a:spLocks noGrp="1"/>
          </p:cNvSpPr>
          <p:nvPr>
            <p:ph type="title"/>
          </p:nvPr>
        </p:nvSpPr>
        <p:spPr>
          <a:xfrm>
            <a:off x="1251678" y="382385"/>
            <a:ext cx="10178322" cy="820773"/>
          </a:xfrm>
        </p:spPr>
        <p:txBody>
          <a:bodyPr/>
          <a:lstStyle/>
          <a:p>
            <a:r>
              <a:rPr lang="vi-VN" b="1" dirty="0"/>
              <a:t>Phương thức hay dùng</a:t>
            </a:r>
          </a:p>
        </p:txBody>
      </p:sp>
      <p:sp>
        <p:nvSpPr>
          <p:cNvPr id="3" name="Rectangle 2">
            <a:extLst>
              <a:ext uri="{FF2B5EF4-FFF2-40B4-BE49-F238E27FC236}">
                <a16:creationId xmlns:a16="http://schemas.microsoft.com/office/drawing/2014/main" id="{06E9FABF-474C-5049-9840-257D628BD540}"/>
              </a:ext>
            </a:extLst>
          </p:cNvPr>
          <p:cNvSpPr/>
          <p:nvPr/>
        </p:nvSpPr>
        <p:spPr>
          <a:xfrm>
            <a:off x="1251678" y="1203158"/>
            <a:ext cx="10840059" cy="5509200"/>
          </a:xfrm>
          <a:prstGeom prst="rect">
            <a:avLst/>
          </a:prstGeom>
        </p:spPr>
        <p:txBody>
          <a:bodyPr wrap="square">
            <a:spAutoFit/>
          </a:bodyPr>
          <a:lstStyle/>
          <a:p>
            <a:pPr algn="just">
              <a:buFont typeface="+mj-lt"/>
              <a:buAutoNum type="arabicPeriod"/>
            </a:pPr>
            <a:r>
              <a:rPr lang="vi-VN" sz="1600" b="1" i="0" dirty="0">
                <a:solidFill>
                  <a:srgbClr val="333333"/>
                </a:solidFill>
                <a:effectLst/>
                <a:latin typeface="Open Sans"/>
              </a:rPr>
              <a:t>public void </a:t>
            </a:r>
            <a:r>
              <a:rPr lang="vi-VN" sz="1600" b="1" i="0" dirty="0">
                <a:solidFill>
                  <a:schemeClr val="accent1">
                    <a:lumMod val="75000"/>
                  </a:schemeClr>
                </a:solidFill>
                <a:effectLst/>
                <a:latin typeface="Open Sans"/>
              </a:rPr>
              <a:t>run</a:t>
            </a:r>
            <a:r>
              <a:rPr lang="vi-VN" sz="1600" b="1" i="0" dirty="0">
                <a:solidFill>
                  <a:srgbClr val="333333"/>
                </a:solidFill>
                <a:effectLst/>
                <a:latin typeface="Open Sans"/>
              </a:rPr>
              <a:t>(): </a:t>
            </a:r>
            <a:r>
              <a:rPr lang="vi-VN" sz="1400" b="0" i="0" dirty="0">
                <a:solidFill>
                  <a:srgbClr val="333333"/>
                </a:solidFill>
                <a:effectLst/>
                <a:latin typeface="Open Sans"/>
              </a:rPr>
              <a:t>Được sử dụng để thực hiện hành động cho một thread.</a:t>
            </a:r>
          </a:p>
          <a:p>
            <a:pPr algn="just">
              <a:buFont typeface="+mj-lt"/>
              <a:buAutoNum type="arabicPeriod"/>
            </a:pPr>
            <a:r>
              <a:rPr lang="vi-VN" sz="1600" b="1" i="0" dirty="0">
                <a:solidFill>
                  <a:srgbClr val="333333"/>
                </a:solidFill>
                <a:effectLst/>
                <a:latin typeface="Open Sans"/>
              </a:rPr>
              <a:t>public void </a:t>
            </a:r>
            <a:r>
              <a:rPr lang="vi-VN" sz="1600" b="1" i="0" dirty="0">
                <a:solidFill>
                  <a:schemeClr val="accent1">
                    <a:lumMod val="75000"/>
                  </a:schemeClr>
                </a:solidFill>
                <a:effectLst/>
                <a:latin typeface="Open Sans"/>
              </a:rPr>
              <a:t>start</a:t>
            </a:r>
            <a:r>
              <a:rPr lang="vi-VN" sz="1600" b="1" i="0" dirty="0">
                <a:solidFill>
                  <a:srgbClr val="333333"/>
                </a:solidFill>
                <a:effectLst/>
                <a:latin typeface="Open Sans"/>
              </a:rPr>
              <a:t>(): </a:t>
            </a:r>
            <a:r>
              <a:rPr lang="vi-VN" sz="1400" b="0" i="0" dirty="0">
                <a:solidFill>
                  <a:srgbClr val="333333"/>
                </a:solidFill>
                <a:effectLst/>
                <a:latin typeface="Open Sans"/>
              </a:rPr>
              <a:t>Bắt đầu thực hiện thread. JVM gọi phương thức run() trên thread.</a:t>
            </a:r>
          </a:p>
          <a:p>
            <a:pPr algn="just">
              <a:buFont typeface="+mj-lt"/>
              <a:buAutoNum type="arabicPeriod"/>
            </a:pPr>
            <a:r>
              <a:rPr lang="vi-VN" sz="1600" b="1" i="0" dirty="0">
                <a:solidFill>
                  <a:srgbClr val="333333"/>
                </a:solidFill>
                <a:effectLst/>
                <a:latin typeface="Open Sans"/>
              </a:rPr>
              <a:t>public void </a:t>
            </a:r>
            <a:r>
              <a:rPr lang="vi-VN" sz="1600" b="1" i="0" dirty="0">
                <a:solidFill>
                  <a:schemeClr val="accent1">
                    <a:lumMod val="75000"/>
                  </a:schemeClr>
                </a:solidFill>
                <a:effectLst/>
                <a:latin typeface="Open Sans"/>
              </a:rPr>
              <a:t>sleep</a:t>
            </a:r>
            <a:r>
              <a:rPr lang="vi-VN" sz="1600" b="1" i="0" dirty="0">
                <a:solidFill>
                  <a:srgbClr val="333333"/>
                </a:solidFill>
                <a:effectLst/>
                <a:latin typeface="Open Sans"/>
              </a:rPr>
              <a:t>(long miliseconds): </a:t>
            </a:r>
            <a:r>
              <a:rPr lang="vi-VN" sz="1400" b="0" i="0" dirty="0">
                <a:solidFill>
                  <a:srgbClr val="333333"/>
                </a:solidFill>
                <a:effectLst/>
                <a:latin typeface="Open Sans"/>
              </a:rPr>
              <a:t>Làm cho thread hiện tại tạm ngừng thực thi cho số mili giây quy định.</a:t>
            </a:r>
          </a:p>
          <a:p>
            <a:pPr algn="just">
              <a:buFont typeface="+mj-lt"/>
              <a:buAutoNum type="arabicPeriod"/>
            </a:pPr>
            <a:r>
              <a:rPr lang="vi-VN" sz="1600" b="1" i="0" dirty="0">
                <a:solidFill>
                  <a:srgbClr val="333333"/>
                </a:solidFill>
                <a:effectLst/>
                <a:latin typeface="Open Sans"/>
              </a:rPr>
              <a:t>public void </a:t>
            </a:r>
            <a:r>
              <a:rPr lang="vi-VN" sz="1600" b="1" i="0" dirty="0">
                <a:solidFill>
                  <a:schemeClr val="accent1">
                    <a:lumMod val="75000"/>
                  </a:schemeClr>
                </a:solidFill>
                <a:effectLst/>
                <a:latin typeface="Open Sans"/>
              </a:rPr>
              <a:t>join</a:t>
            </a:r>
            <a:r>
              <a:rPr lang="vi-VN" sz="1600" b="1" i="0" dirty="0">
                <a:solidFill>
                  <a:srgbClr val="333333"/>
                </a:solidFill>
                <a:effectLst/>
                <a:latin typeface="Open Sans"/>
              </a:rPr>
              <a:t>(): </a:t>
            </a:r>
            <a:r>
              <a:rPr lang="vi-VN" sz="1400" b="0" i="0" dirty="0">
                <a:solidFill>
                  <a:srgbClr val="333333"/>
                </a:solidFill>
                <a:effectLst/>
                <a:latin typeface="Open Sans"/>
              </a:rPr>
              <a:t>Đợi cho một thread chết.</a:t>
            </a:r>
          </a:p>
          <a:p>
            <a:pPr algn="just">
              <a:buFont typeface="+mj-lt"/>
              <a:buAutoNum type="arabicPeriod"/>
            </a:pPr>
            <a:r>
              <a:rPr lang="vi-VN" sz="1600" b="1" i="0" dirty="0">
                <a:solidFill>
                  <a:srgbClr val="333333"/>
                </a:solidFill>
                <a:effectLst/>
                <a:latin typeface="Open Sans"/>
              </a:rPr>
              <a:t>public void </a:t>
            </a:r>
            <a:r>
              <a:rPr lang="vi-VN" sz="1600" b="1" i="0" dirty="0">
                <a:solidFill>
                  <a:schemeClr val="accent1">
                    <a:lumMod val="75000"/>
                  </a:schemeClr>
                </a:solidFill>
                <a:effectLst/>
                <a:latin typeface="Open Sans"/>
              </a:rPr>
              <a:t>join</a:t>
            </a:r>
            <a:r>
              <a:rPr lang="vi-VN" sz="1600" b="1" i="0" dirty="0">
                <a:solidFill>
                  <a:srgbClr val="333333"/>
                </a:solidFill>
                <a:effectLst/>
                <a:latin typeface="Open Sans"/>
              </a:rPr>
              <a:t>(long miliseconds): </a:t>
            </a:r>
            <a:r>
              <a:rPr lang="vi-VN" sz="1400" b="0" i="0" dirty="0">
                <a:solidFill>
                  <a:srgbClr val="333333"/>
                </a:solidFill>
                <a:effectLst/>
                <a:latin typeface="Open Sans"/>
              </a:rPr>
              <a:t>Đợi cho một thread chết với các mili giây quy định.</a:t>
            </a:r>
          </a:p>
          <a:p>
            <a:pPr algn="just">
              <a:buFont typeface="+mj-lt"/>
              <a:buAutoNum type="arabicPeriod"/>
            </a:pPr>
            <a:r>
              <a:rPr lang="vi-VN" sz="1600" b="1" i="0" dirty="0">
                <a:solidFill>
                  <a:srgbClr val="333333"/>
                </a:solidFill>
                <a:effectLst/>
                <a:latin typeface="Open Sans"/>
              </a:rPr>
              <a:t>public int </a:t>
            </a:r>
            <a:r>
              <a:rPr lang="vi-VN" sz="1600" b="1" i="0" dirty="0">
                <a:solidFill>
                  <a:schemeClr val="accent1">
                    <a:lumMod val="75000"/>
                  </a:schemeClr>
                </a:solidFill>
                <a:effectLst/>
                <a:latin typeface="Open Sans"/>
              </a:rPr>
              <a:t>getPriority</a:t>
            </a:r>
            <a:r>
              <a:rPr lang="vi-VN" sz="1600" b="1" i="0" dirty="0">
                <a:solidFill>
                  <a:srgbClr val="333333"/>
                </a:solidFill>
                <a:effectLst/>
                <a:latin typeface="Open Sans"/>
              </a:rPr>
              <a:t>(): </a:t>
            </a:r>
            <a:r>
              <a:rPr lang="vi-VN" sz="1400" b="0" i="0" dirty="0">
                <a:solidFill>
                  <a:srgbClr val="333333"/>
                </a:solidFill>
                <a:effectLst/>
                <a:latin typeface="Open Sans"/>
              </a:rPr>
              <a:t>Trả về mức độ ưu tiên của thread.</a:t>
            </a:r>
          </a:p>
          <a:p>
            <a:pPr algn="just">
              <a:buFont typeface="+mj-lt"/>
              <a:buAutoNum type="arabicPeriod"/>
            </a:pPr>
            <a:r>
              <a:rPr lang="vi-VN" sz="1600" b="1" i="0" dirty="0">
                <a:solidFill>
                  <a:srgbClr val="333333"/>
                </a:solidFill>
                <a:effectLst/>
                <a:latin typeface="Open Sans"/>
              </a:rPr>
              <a:t>public int </a:t>
            </a:r>
            <a:r>
              <a:rPr lang="vi-VN" sz="1600" b="1" i="0" dirty="0">
                <a:solidFill>
                  <a:schemeClr val="accent1">
                    <a:lumMod val="75000"/>
                  </a:schemeClr>
                </a:solidFill>
                <a:effectLst/>
                <a:latin typeface="Open Sans"/>
              </a:rPr>
              <a:t>setPriority</a:t>
            </a:r>
            <a:r>
              <a:rPr lang="vi-VN" sz="1600" b="1" i="0" dirty="0">
                <a:solidFill>
                  <a:srgbClr val="333333"/>
                </a:solidFill>
                <a:effectLst/>
                <a:latin typeface="Open Sans"/>
              </a:rPr>
              <a:t>(int priority): </a:t>
            </a:r>
            <a:r>
              <a:rPr lang="vi-VN" sz="1400" b="0" i="0" dirty="0">
                <a:solidFill>
                  <a:srgbClr val="333333"/>
                </a:solidFill>
                <a:effectLst/>
                <a:latin typeface="Open Sans"/>
              </a:rPr>
              <a:t>Thay đổi mức độ ưu tiên của thread.</a:t>
            </a:r>
          </a:p>
          <a:p>
            <a:pPr algn="just">
              <a:buFont typeface="+mj-lt"/>
              <a:buAutoNum type="arabicPeriod"/>
            </a:pPr>
            <a:r>
              <a:rPr lang="vi-VN" sz="1600" b="1" i="0" dirty="0">
                <a:solidFill>
                  <a:srgbClr val="333333"/>
                </a:solidFill>
                <a:effectLst/>
                <a:latin typeface="Open Sans"/>
              </a:rPr>
              <a:t>public String </a:t>
            </a:r>
            <a:r>
              <a:rPr lang="vi-VN" sz="1600" b="1" i="0" dirty="0">
                <a:solidFill>
                  <a:schemeClr val="accent1">
                    <a:lumMod val="75000"/>
                  </a:schemeClr>
                </a:solidFill>
                <a:effectLst/>
                <a:latin typeface="Open Sans"/>
              </a:rPr>
              <a:t>getName</a:t>
            </a:r>
            <a:r>
              <a:rPr lang="vi-VN" sz="1600" b="1" i="0" dirty="0">
                <a:solidFill>
                  <a:srgbClr val="333333"/>
                </a:solidFill>
                <a:effectLst/>
                <a:latin typeface="Open Sans"/>
              </a:rPr>
              <a:t>(): </a:t>
            </a:r>
            <a:r>
              <a:rPr lang="vi-VN" sz="1400" b="0" i="0" dirty="0">
                <a:solidFill>
                  <a:srgbClr val="333333"/>
                </a:solidFill>
                <a:effectLst/>
                <a:latin typeface="Open Sans"/>
              </a:rPr>
              <a:t>Trả về tên của thread.</a:t>
            </a:r>
          </a:p>
          <a:p>
            <a:pPr algn="just">
              <a:buFont typeface="+mj-lt"/>
              <a:buAutoNum type="arabicPeriod"/>
            </a:pPr>
            <a:r>
              <a:rPr lang="vi-VN" sz="1600" b="1" i="0" dirty="0">
                <a:solidFill>
                  <a:srgbClr val="333333"/>
                </a:solidFill>
                <a:effectLst/>
                <a:latin typeface="Open Sans"/>
              </a:rPr>
              <a:t>public void </a:t>
            </a:r>
            <a:r>
              <a:rPr lang="vi-VN" sz="1600" b="1" i="0" dirty="0">
                <a:solidFill>
                  <a:schemeClr val="accent1">
                    <a:lumMod val="75000"/>
                  </a:schemeClr>
                </a:solidFill>
                <a:effectLst/>
                <a:latin typeface="Open Sans"/>
              </a:rPr>
              <a:t>setName</a:t>
            </a:r>
            <a:r>
              <a:rPr lang="vi-VN" sz="1600" b="1" i="0" dirty="0">
                <a:solidFill>
                  <a:srgbClr val="333333"/>
                </a:solidFill>
                <a:effectLst/>
                <a:latin typeface="Open Sans"/>
              </a:rPr>
              <a:t>(String name): </a:t>
            </a:r>
            <a:r>
              <a:rPr lang="vi-VN" sz="1400" b="0" i="0" dirty="0">
                <a:solidFill>
                  <a:srgbClr val="333333"/>
                </a:solidFill>
                <a:effectLst/>
                <a:latin typeface="Open Sans"/>
              </a:rPr>
              <a:t>Thay đổi tên của thread.</a:t>
            </a:r>
            <a:endParaRPr lang="vi-VN" sz="1600" b="0" i="0" dirty="0">
              <a:solidFill>
                <a:srgbClr val="333333"/>
              </a:solidFill>
              <a:effectLst/>
              <a:latin typeface="Open Sans"/>
            </a:endParaRPr>
          </a:p>
          <a:p>
            <a:pPr algn="just">
              <a:buFont typeface="+mj-lt"/>
              <a:buAutoNum type="arabicPeriod"/>
            </a:pPr>
            <a:r>
              <a:rPr lang="vi-VN" sz="1600" b="1" i="0" dirty="0">
                <a:solidFill>
                  <a:srgbClr val="333333"/>
                </a:solidFill>
                <a:effectLst/>
                <a:latin typeface="Open Sans"/>
              </a:rPr>
              <a:t>public Thread </a:t>
            </a:r>
            <a:r>
              <a:rPr lang="vi-VN" sz="1600" b="1" i="0" dirty="0">
                <a:solidFill>
                  <a:schemeClr val="accent1">
                    <a:lumMod val="75000"/>
                  </a:schemeClr>
                </a:solidFill>
                <a:effectLst/>
                <a:latin typeface="Open Sans"/>
              </a:rPr>
              <a:t>currentThread</a:t>
            </a:r>
            <a:r>
              <a:rPr lang="vi-VN" sz="1600" b="1" i="0" dirty="0">
                <a:solidFill>
                  <a:srgbClr val="333333"/>
                </a:solidFill>
                <a:effectLst/>
                <a:latin typeface="Open Sans"/>
              </a:rPr>
              <a:t>(): </a:t>
            </a:r>
            <a:r>
              <a:rPr lang="vi-VN" sz="1400" b="0" i="0" dirty="0">
                <a:solidFill>
                  <a:srgbClr val="333333"/>
                </a:solidFill>
                <a:effectLst/>
                <a:latin typeface="Open Sans"/>
              </a:rPr>
              <a:t>Trả về tham chiếu của thread đang được thi hành.</a:t>
            </a:r>
            <a:endParaRPr lang="vi-VN" sz="1600" b="0" i="0" dirty="0">
              <a:solidFill>
                <a:srgbClr val="333333"/>
              </a:solidFill>
              <a:effectLst/>
              <a:latin typeface="Open Sans"/>
            </a:endParaRPr>
          </a:p>
          <a:p>
            <a:pPr algn="just">
              <a:buFont typeface="+mj-lt"/>
              <a:buAutoNum type="arabicPeriod"/>
            </a:pPr>
            <a:r>
              <a:rPr lang="vi-VN" sz="1600" b="1" i="0" dirty="0">
                <a:solidFill>
                  <a:srgbClr val="333333"/>
                </a:solidFill>
                <a:effectLst/>
                <a:latin typeface="Open Sans"/>
              </a:rPr>
              <a:t>public int </a:t>
            </a:r>
            <a:r>
              <a:rPr lang="vi-VN" sz="1600" b="1" i="0" dirty="0">
                <a:solidFill>
                  <a:schemeClr val="accent1">
                    <a:lumMod val="75000"/>
                  </a:schemeClr>
                </a:solidFill>
                <a:effectLst/>
                <a:latin typeface="Open Sans"/>
              </a:rPr>
              <a:t>getId</a:t>
            </a:r>
            <a:r>
              <a:rPr lang="vi-VN" sz="1600" b="1" i="0" dirty="0">
                <a:solidFill>
                  <a:srgbClr val="333333"/>
                </a:solidFill>
                <a:effectLst/>
                <a:latin typeface="Open Sans"/>
              </a:rPr>
              <a:t>(): </a:t>
            </a:r>
            <a:r>
              <a:rPr lang="vi-VN" sz="1400" b="0" i="0" dirty="0">
                <a:solidFill>
                  <a:srgbClr val="333333"/>
                </a:solidFill>
                <a:effectLst/>
                <a:latin typeface="Open Sans"/>
              </a:rPr>
              <a:t>Trả về id của thread.</a:t>
            </a:r>
          </a:p>
          <a:p>
            <a:pPr algn="just">
              <a:buFont typeface="+mj-lt"/>
              <a:buAutoNum type="arabicPeriod"/>
            </a:pPr>
            <a:r>
              <a:rPr lang="vi-VN" sz="1600" b="1" i="0" dirty="0">
                <a:solidFill>
                  <a:srgbClr val="333333"/>
                </a:solidFill>
                <a:effectLst/>
                <a:latin typeface="Open Sans"/>
              </a:rPr>
              <a:t>public Thread.</a:t>
            </a:r>
            <a:r>
              <a:rPr lang="vi-VN" sz="1600" b="1" i="0" dirty="0">
                <a:solidFill>
                  <a:schemeClr val="accent1">
                    <a:lumMod val="75000"/>
                  </a:schemeClr>
                </a:solidFill>
                <a:effectLst/>
                <a:latin typeface="Open Sans"/>
              </a:rPr>
              <a:t>State</a:t>
            </a:r>
            <a:r>
              <a:rPr lang="vi-VN" sz="1600" b="1" i="0" dirty="0">
                <a:solidFill>
                  <a:srgbClr val="333333"/>
                </a:solidFill>
                <a:effectLst/>
                <a:latin typeface="Open Sans"/>
              </a:rPr>
              <a:t> getState(): </a:t>
            </a:r>
            <a:r>
              <a:rPr lang="vi-VN" sz="1400" b="0" i="0" dirty="0">
                <a:solidFill>
                  <a:srgbClr val="333333"/>
                </a:solidFill>
                <a:effectLst/>
                <a:latin typeface="Open Sans"/>
              </a:rPr>
              <a:t>Trả về trạng thái của thread.</a:t>
            </a:r>
          </a:p>
          <a:p>
            <a:pPr algn="just">
              <a:buFont typeface="+mj-lt"/>
              <a:buAutoNum type="arabicPeriod"/>
            </a:pPr>
            <a:r>
              <a:rPr lang="vi-VN" sz="1600" b="1" i="0" dirty="0">
                <a:solidFill>
                  <a:srgbClr val="333333"/>
                </a:solidFill>
                <a:effectLst/>
                <a:latin typeface="Open Sans"/>
              </a:rPr>
              <a:t>public boolean </a:t>
            </a:r>
            <a:r>
              <a:rPr lang="vi-VN" sz="1600" b="1" i="0" dirty="0">
                <a:solidFill>
                  <a:schemeClr val="accent1">
                    <a:lumMod val="75000"/>
                  </a:schemeClr>
                </a:solidFill>
                <a:effectLst/>
                <a:latin typeface="Open Sans"/>
              </a:rPr>
              <a:t>isAlive</a:t>
            </a:r>
            <a:r>
              <a:rPr lang="vi-VN" sz="1600" b="1" i="0" dirty="0">
                <a:solidFill>
                  <a:srgbClr val="333333"/>
                </a:solidFill>
                <a:effectLst/>
                <a:latin typeface="Open Sans"/>
              </a:rPr>
              <a:t>(): </a:t>
            </a:r>
            <a:r>
              <a:rPr lang="vi-VN" sz="1400" b="0" i="0" dirty="0">
                <a:solidFill>
                  <a:srgbClr val="333333"/>
                </a:solidFill>
                <a:effectLst/>
                <a:latin typeface="Open Sans"/>
              </a:rPr>
              <a:t>Kiểm tra nếu thread còn sống.</a:t>
            </a:r>
          </a:p>
          <a:p>
            <a:pPr algn="just">
              <a:buFont typeface="+mj-lt"/>
              <a:buAutoNum type="arabicPeriod"/>
            </a:pPr>
            <a:r>
              <a:rPr lang="vi-VN" sz="1600" b="1" i="0" dirty="0">
                <a:solidFill>
                  <a:srgbClr val="333333"/>
                </a:solidFill>
                <a:effectLst/>
                <a:latin typeface="Open Sans"/>
              </a:rPr>
              <a:t>public void </a:t>
            </a:r>
            <a:r>
              <a:rPr lang="vi-VN" sz="1600" b="1" i="0" dirty="0">
                <a:solidFill>
                  <a:schemeClr val="accent1">
                    <a:lumMod val="75000"/>
                  </a:schemeClr>
                </a:solidFill>
                <a:effectLst/>
                <a:latin typeface="Open Sans"/>
              </a:rPr>
              <a:t>yield</a:t>
            </a:r>
            <a:r>
              <a:rPr lang="vi-VN" sz="1600" b="1" i="0" dirty="0">
                <a:solidFill>
                  <a:srgbClr val="333333"/>
                </a:solidFill>
                <a:effectLst/>
                <a:latin typeface="Open Sans"/>
              </a:rPr>
              <a:t>(): </a:t>
            </a:r>
            <a:r>
              <a:rPr lang="vi-VN" sz="1400" b="0" i="0" dirty="0">
                <a:solidFill>
                  <a:srgbClr val="333333"/>
                </a:solidFill>
                <a:effectLst/>
                <a:latin typeface="Open Sans"/>
              </a:rPr>
              <a:t>Làm cho các đối tượng thread đang thực thi thì tạm thời dừng và cho phép các thread khác thực thi.</a:t>
            </a:r>
            <a:endParaRPr lang="vi-VN" sz="1600" b="0" i="0" dirty="0">
              <a:solidFill>
                <a:srgbClr val="333333"/>
              </a:solidFill>
              <a:effectLst/>
              <a:latin typeface="Open Sans"/>
            </a:endParaRPr>
          </a:p>
          <a:p>
            <a:pPr algn="just">
              <a:buFont typeface="+mj-lt"/>
              <a:buAutoNum type="arabicPeriod"/>
            </a:pPr>
            <a:r>
              <a:rPr lang="vi-VN" sz="1600" b="1" i="0" dirty="0">
                <a:solidFill>
                  <a:srgbClr val="333333"/>
                </a:solidFill>
                <a:effectLst/>
                <a:latin typeface="Open Sans"/>
              </a:rPr>
              <a:t>public void </a:t>
            </a:r>
            <a:r>
              <a:rPr lang="vi-VN" sz="1600" b="1" i="0" dirty="0">
                <a:solidFill>
                  <a:schemeClr val="accent1">
                    <a:lumMod val="75000"/>
                  </a:schemeClr>
                </a:solidFill>
                <a:effectLst/>
                <a:latin typeface="Open Sans"/>
              </a:rPr>
              <a:t>suspend</a:t>
            </a:r>
            <a:r>
              <a:rPr lang="vi-VN" sz="1600" b="1" i="0" dirty="0">
                <a:solidFill>
                  <a:srgbClr val="333333"/>
                </a:solidFill>
                <a:effectLst/>
                <a:latin typeface="Open Sans"/>
              </a:rPr>
              <a:t>(): </a:t>
            </a:r>
            <a:r>
              <a:rPr lang="vi-VN" sz="1400" b="0" i="0" dirty="0">
                <a:solidFill>
                  <a:srgbClr val="333333"/>
                </a:solidFill>
                <a:effectLst/>
                <a:latin typeface="Open Sans"/>
              </a:rPr>
              <a:t>Được sử dụng để hoãn lại các thread (không dùng nữa).</a:t>
            </a:r>
          </a:p>
          <a:p>
            <a:pPr algn="just">
              <a:buFont typeface="+mj-lt"/>
              <a:buAutoNum type="arabicPeriod"/>
            </a:pPr>
            <a:r>
              <a:rPr lang="vi-VN" sz="1600" b="1" i="0" dirty="0">
                <a:solidFill>
                  <a:srgbClr val="333333"/>
                </a:solidFill>
                <a:effectLst/>
                <a:latin typeface="Open Sans"/>
              </a:rPr>
              <a:t>public void </a:t>
            </a:r>
            <a:r>
              <a:rPr lang="vi-VN" sz="1600" b="1" i="0" dirty="0">
                <a:solidFill>
                  <a:schemeClr val="accent1">
                    <a:lumMod val="75000"/>
                  </a:schemeClr>
                </a:solidFill>
                <a:effectLst/>
                <a:latin typeface="Open Sans"/>
              </a:rPr>
              <a:t>resume</a:t>
            </a:r>
            <a:r>
              <a:rPr lang="vi-VN" sz="1600" b="1" i="0" dirty="0">
                <a:solidFill>
                  <a:srgbClr val="333333"/>
                </a:solidFill>
                <a:effectLst/>
                <a:latin typeface="Open Sans"/>
              </a:rPr>
              <a:t>(): </a:t>
            </a:r>
            <a:r>
              <a:rPr lang="vi-VN" sz="1400" b="0" i="0" dirty="0">
                <a:solidFill>
                  <a:srgbClr val="333333"/>
                </a:solidFill>
                <a:effectLst/>
                <a:latin typeface="Open Sans"/>
              </a:rPr>
              <a:t>Được sử dụng để tiếp tục các thread đang bị hoãn (không dùng nữa).</a:t>
            </a:r>
            <a:endParaRPr lang="vi-VN" sz="1600" b="0" i="0" dirty="0">
              <a:solidFill>
                <a:srgbClr val="333333"/>
              </a:solidFill>
              <a:effectLst/>
              <a:latin typeface="Open Sans"/>
            </a:endParaRPr>
          </a:p>
          <a:p>
            <a:pPr algn="just">
              <a:buFont typeface="+mj-lt"/>
              <a:buAutoNum type="arabicPeriod"/>
            </a:pPr>
            <a:r>
              <a:rPr lang="vi-VN" sz="1600" b="1" i="0" dirty="0">
                <a:solidFill>
                  <a:srgbClr val="333333"/>
                </a:solidFill>
                <a:effectLst/>
                <a:latin typeface="Open Sans"/>
              </a:rPr>
              <a:t>public void </a:t>
            </a:r>
            <a:r>
              <a:rPr lang="vi-VN" sz="1600" b="1" i="0" dirty="0">
                <a:solidFill>
                  <a:schemeClr val="accent1">
                    <a:lumMod val="75000"/>
                  </a:schemeClr>
                </a:solidFill>
                <a:effectLst/>
                <a:latin typeface="Open Sans"/>
              </a:rPr>
              <a:t>stop</a:t>
            </a:r>
            <a:r>
              <a:rPr lang="vi-VN" sz="1600" b="1" i="0" dirty="0">
                <a:solidFill>
                  <a:srgbClr val="333333"/>
                </a:solidFill>
                <a:effectLst/>
                <a:latin typeface="Open Sans"/>
              </a:rPr>
              <a:t>(): </a:t>
            </a:r>
            <a:r>
              <a:rPr lang="vi-VN" sz="1400" b="0" i="0" dirty="0">
                <a:solidFill>
                  <a:srgbClr val="333333"/>
                </a:solidFill>
                <a:effectLst/>
                <a:latin typeface="Open Sans"/>
              </a:rPr>
              <a:t>Được sử dụng để dừng thread (không dùng nữa).</a:t>
            </a:r>
          </a:p>
          <a:p>
            <a:pPr algn="just">
              <a:buFont typeface="+mj-lt"/>
              <a:buAutoNum type="arabicPeriod"/>
            </a:pPr>
            <a:r>
              <a:rPr lang="vi-VN" sz="1600" b="1" i="0" dirty="0">
                <a:solidFill>
                  <a:srgbClr val="333333"/>
                </a:solidFill>
                <a:effectLst/>
                <a:latin typeface="Open Sans"/>
              </a:rPr>
              <a:t>public boolean </a:t>
            </a:r>
            <a:r>
              <a:rPr lang="vi-VN" sz="1600" b="1" i="0" dirty="0">
                <a:solidFill>
                  <a:schemeClr val="accent1">
                    <a:lumMod val="75000"/>
                  </a:schemeClr>
                </a:solidFill>
                <a:effectLst/>
                <a:latin typeface="Open Sans"/>
              </a:rPr>
              <a:t>isDaemon</a:t>
            </a:r>
            <a:r>
              <a:rPr lang="vi-VN" sz="1600" b="1" i="0" dirty="0">
                <a:solidFill>
                  <a:srgbClr val="333333"/>
                </a:solidFill>
                <a:effectLst/>
                <a:latin typeface="Open Sans"/>
              </a:rPr>
              <a:t>(): </a:t>
            </a:r>
            <a:r>
              <a:rPr lang="vi-VN" sz="1400" b="0" i="0" dirty="0">
                <a:solidFill>
                  <a:srgbClr val="333333"/>
                </a:solidFill>
                <a:effectLst/>
                <a:latin typeface="Open Sans"/>
              </a:rPr>
              <a:t>Kiểm tra nếu thread là một luồng hiểm (luồng này kết thúc khi không còn luồng nào chạy cùng).</a:t>
            </a:r>
            <a:endParaRPr lang="vi-VN" sz="1600" b="0" i="0" dirty="0">
              <a:solidFill>
                <a:srgbClr val="333333"/>
              </a:solidFill>
              <a:effectLst/>
              <a:latin typeface="Open Sans"/>
            </a:endParaRPr>
          </a:p>
          <a:p>
            <a:pPr algn="just">
              <a:buFont typeface="+mj-lt"/>
              <a:buAutoNum type="arabicPeriod"/>
            </a:pPr>
            <a:r>
              <a:rPr lang="vi-VN" sz="1600" b="1" i="0" dirty="0">
                <a:solidFill>
                  <a:srgbClr val="333333"/>
                </a:solidFill>
                <a:effectLst/>
                <a:latin typeface="Open Sans"/>
              </a:rPr>
              <a:t>public void </a:t>
            </a:r>
            <a:r>
              <a:rPr lang="vi-VN" sz="1600" b="1" i="0" dirty="0">
                <a:solidFill>
                  <a:schemeClr val="accent1">
                    <a:lumMod val="75000"/>
                  </a:schemeClr>
                </a:solidFill>
                <a:effectLst/>
                <a:latin typeface="Open Sans"/>
              </a:rPr>
              <a:t>setDaemon</a:t>
            </a:r>
            <a:r>
              <a:rPr lang="vi-VN" sz="1600" b="1" i="0" dirty="0">
                <a:solidFill>
                  <a:srgbClr val="333333"/>
                </a:solidFill>
                <a:effectLst/>
                <a:latin typeface="Open Sans"/>
              </a:rPr>
              <a:t>(boolean b): </a:t>
            </a:r>
            <a:r>
              <a:rPr lang="vi-VN" sz="1400" b="0" i="0" dirty="0">
                <a:solidFill>
                  <a:srgbClr val="333333"/>
                </a:solidFill>
                <a:effectLst/>
                <a:latin typeface="Open Sans"/>
              </a:rPr>
              <a:t>Đánh dấu thread là luồng hiểm hoặc luồng người dùng.</a:t>
            </a:r>
          </a:p>
          <a:p>
            <a:pPr algn="just">
              <a:buFont typeface="+mj-lt"/>
              <a:buAutoNum type="arabicPeriod"/>
            </a:pPr>
            <a:r>
              <a:rPr lang="vi-VN" sz="1600" b="1" i="0" dirty="0">
                <a:solidFill>
                  <a:srgbClr val="333333"/>
                </a:solidFill>
                <a:effectLst/>
                <a:latin typeface="Open Sans"/>
              </a:rPr>
              <a:t>public void </a:t>
            </a:r>
            <a:r>
              <a:rPr lang="vi-VN" sz="1600" b="1" i="0" dirty="0">
                <a:solidFill>
                  <a:schemeClr val="accent1">
                    <a:lumMod val="75000"/>
                  </a:schemeClr>
                </a:solidFill>
                <a:effectLst/>
                <a:latin typeface="Open Sans"/>
              </a:rPr>
              <a:t>interrupt</a:t>
            </a:r>
            <a:r>
              <a:rPr lang="vi-VN" sz="1600" b="1" i="0" dirty="0">
                <a:solidFill>
                  <a:srgbClr val="333333"/>
                </a:solidFill>
                <a:effectLst/>
                <a:latin typeface="Open Sans"/>
              </a:rPr>
              <a:t>(): </a:t>
            </a:r>
            <a:r>
              <a:rPr lang="vi-VN" sz="1400" b="0" i="0" dirty="0">
                <a:solidFill>
                  <a:srgbClr val="333333"/>
                </a:solidFill>
                <a:effectLst/>
                <a:latin typeface="Open Sans"/>
              </a:rPr>
              <a:t>Ngắt thread.</a:t>
            </a:r>
            <a:endParaRPr lang="vi-VN" sz="1600" b="0" i="0" dirty="0">
              <a:solidFill>
                <a:srgbClr val="333333"/>
              </a:solidFill>
              <a:effectLst/>
              <a:latin typeface="Open Sans"/>
            </a:endParaRPr>
          </a:p>
          <a:p>
            <a:pPr algn="just">
              <a:buFont typeface="+mj-lt"/>
              <a:buAutoNum type="arabicPeriod"/>
            </a:pPr>
            <a:r>
              <a:rPr lang="vi-VN" sz="1600" b="1" i="0" dirty="0">
                <a:solidFill>
                  <a:srgbClr val="333333"/>
                </a:solidFill>
                <a:effectLst/>
                <a:latin typeface="Open Sans"/>
              </a:rPr>
              <a:t>public boolean </a:t>
            </a:r>
            <a:r>
              <a:rPr lang="vi-VN" sz="1600" b="1" i="0" dirty="0">
                <a:solidFill>
                  <a:schemeClr val="accent1">
                    <a:lumMod val="75000"/>
                  </a:schemeClr>
                </a:solidFill>
                <a:effectLst/>
                <a:latin typeface="Open Sans"/>
              </a:rPr>
              <a:t>isInterrupted</a:t>
            </a:r>
            <a:r>
              <a:rPr lang="vi-VN" sz="1600" b="1" i="0" dirty="0">
                <a:solidFill>
                  <a:srgbClr val="333333"/>
                </a:solidFill>
                <a:effectLst/>
                <a:latin typeface="Open Sans"/>
              </a:rPr>
              <a:t>(): </a:t>
            </a:r>
            <a:r>
              <a:rPr lang="vi-VN" sz="1400" b="0" i="0" dirty="0">
                <a:solidFill>
                  <a:srgbClr val="333333"/>
                </a:solidFill>
                <a:effectLst/>
                <a:latin typeface="Open Sans"/>
              </a:rPr>
              <a:t>Kiểm tra nếu thread đã bị ngắt.</a:t>
            </a:r>
          </a:p>
          <a:p>
            <a:pPr algn="just">
              <a:buFont typeface="+mj-lt"/>
              <a:buAutoNum type="arabicPeriod"/>
            </a:pPr>
            <a:r>
              <a:rPr lang="vi-VN" sz="1600" b="1" i="0" dirty="0">
                <a:solidFill>
                  <a:srgbClr val="333333"/>
                </a:solidFill>
                <a:effectLst/>
                <a:latin typeface="Open Sans"/>
              </a:rPr>
              <a:t>public static boolean </a:t>
            </a:r>
            <a:r>
              <a:rPr lang="vi-VN" sz="1600" b="1" i="0" dirty="0">
                <a:solidFill>
                  <a:schemeClr val="accent1">
                    <a:lumMod val="75000"/>
                  </a:schemeClr>
                </a:solidFill>
                <a:effectLst/>
                <a:latin typeface="Open Sans"/>
              </a:rPr>
              <a:t>interrupted</a:t>
            </a:r>
            <a:r>
              <a:rPr lang="vi-VN" sz="1600" b="1" i="0" dirty="0">
                <a:solidFill>
                  <a:srgbClr val="333333"/>
                </a:solidFill>
                <a:effectLst/>
                <a:latin typeface="Open Sans"/>
              </a:rPr>
              <a:t>(): </a:t>
            </a:r>
            <a:r>
              <a:rPr lang="vi-VN" sz="1400" b="0" i="0" dirty="0">
                <a:solidFill>
                  <a:srgbClr val="333333"/>
                </a:solidFill>
                <a:effectLst/>
                <a:latin typeface="Open Sans"/>
              </a:rPr>
              <a:t>Kiểm tra nếu thread hiện tại đã bị ngắt.</a:t>
            </a:r>
            <a:endParaRPr lang="vi-VN" sz="1600" b="0" i="0" dirty="0">
              <a:solidFill>
                <a:srgbClr val="333333"/>
              </a:solidFill>
              <a:effectLst/>
              <a:latin typeface="Open Sans"/>
            </a:endParaRPr>
          </a:p>
        </p:txBody>
      </p:sp>
    </p:spTree>
    <p:extLst>
      <p:ext uri="{BB962C8B-B14F-4D97-AF65-F5344CB8AC3E}">
        <p14:creationId xmlns:p14="http://schemas.microsoft.com/office/powerpoint/2010/main" val="144350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8D5F-9BAC-5549-9910-E8E0F6D63C71}"/>
              </a:ext>
            </a:extLst>
          </p:cNvPr>
          <p:cNvSpPr>
            <a:spLocks noGrp="1"/>
          </p:cNvSpPr>
          <p:nvPr>
            <p:ph type="ctrTitle"/>
          </p:nvPr>
        </p:nvSpPr>
        <p:spPr>
          <a:xfrm>
            <a:off x="1078522" y="818147"/>
            <a:ext cx="10455751" cy="4675229"/>
          </a:xfrm>
        </p:spPr>
        <p:txBody>
          <a:bodyPr/>
          <a:lstStyle/>
          <a:p>
            <a:r>
              <a:rPr lang="en-US" sz="6000" dirty="0"/>
              <a:t>Interface</a:t>
            </a:r>
            <a:endParaRPr lang="en-US" sz="9600" dirty="0"/>
          </a:p>
        </p:txBody>
      </p:sp>
      <p:sp>
        <p:nvSpPr>
          <p:cNvPr id="3" name="Subtitle 2">
            <a:extLst>
              <a:ext uri="{FF2B5EF4-FFF2-40B4-BE49-F238E27FC236}">
                <a16:creationId xmlns:a16="http://schemas.microsoft.com/office/drawing/2014/main" id="{2EE44B0F-2C65-F64E-B524-69E77C37CC1A}"/>
              </a:ext>
            </a:extLst>
          </p:cNvPr>
          <p:cNvSpPr>
            <a:spLocks noGrp="1"/>
          </p:cNvSpPr>
          <p:nvPr>
            <p:ph type="subTitle" idx="1"/>
          </p:nvPr>
        </p:nvSpPr>
        <p:spPr/>
        <p:txBody>
          <a:bodyPr/>
          <a:lstStyle/>
          <a:p>
            <a:r>
              <a:rPr lang="vi-VN" dirty="0"/>
              <a:t>Java version 8 &amp; 9 and later</a:t>
            </a:r>
          </a:p>
        </p:txBody>
      </p:sp>
    </p:spTree>
    <p:extLst>
      <p:ext uri="{BB962C8B-B14F-4D97-AF65-F5344CB8AC3E}">
        <p14:creationId xmlns:p14="http://schemas.microsoft.com/office/powerpoint/2010/main" val="2589242510"/>
      </p:ext>
    </p:extLst>
  </p:cSld>
  <p:clrMapOvr>
    <a:masterClrMapping/>
  </p:clrMapOvr>
</p:sld>
</file>

<file path=ppt/theme/theme1.xml><?xml version="1.0" encoding="utf-8"?>
<a:theme xmlns:a="http://schemas.openxmlformats.org/drawingml/2006/main" name="Badge">
  <a:themeElements>
    <a:clrScheme name="Badge">
      <a:dk1>
        <a:sysClr val="windowText" lastClr="000000"/>
      </a:dk1>
      <a:lt1>
        <a:sysClr val="window" lastClr="FFFFFF"/>
      </a:lt1>
      <a:dk2>
        <a:srgbClr val="0B082E"/>
      </a:dk2>
      <a:lt2>
        <a:srgbClr val="F3F3F2"/>
      </a:lt2>
      <a:accent1>
        <a:srgbClr val="62B4C6"/>
      </a:accent1>
      <a:accent2>
        <a:srgbClr val="1B376E"/>
      </a:accent2>
      <a:accent3>
        <a:srgbClr val="9EBE55"/>
      </a:accent3>
      <a:accent4>
        <a:srgbClr val="C65E5E"/>
      </a:accent4>
      <a:accent5>
        <a:srgbClr val="D3BA55"/>
      </a:accent5>
      <a:accent6>
        <a:srgbClr val="96648A"/>
      </a:accent6>
      <a:hlink>
        <a:srgbClr val="62B4C6"/>
      </a:hlink>
      <a:folHlink>
        <a:srgbClr val="96648A"/>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D71F8F05-6246-47AF-9E68-E57F6C93F7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9BF762587E91447A8E22605816CA2D1" ma:contentTypeVersion="7" ma:contentTypeDescription="Create a new document." ma:contentTypeScope="" ma:versionID="766c1242260e4f682e9744748208d6da">
  <xsd:schema xmlns:xsd="http://www.w3.org/2001/XMLSchema" xmlns:xs="http://www.w3.org/2001/XMLSchema" xmlns:p="http://schemas.microsoft.com/office/2006/metadata/properties" xmlns:ns2="35e1ad6b-bcba-4e07-a342-7f7b44dbe3e9" targetNamespace="http://schemas.microsoft.com/office/2006/metadata/properties" ma:root="true" ma:fieldsID="6ed5ddbec3a771cefd50df9a96d217d3" ns2:_="">
    <xsd:import namespace="35e1ad6b-bcba-4e07-a342-7f7b44dbe3e9"/>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e1ad6b-bcba-4e07-a342-7f7b44dbe3e9"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ReferenceId xmlns="35e1ad6b-bcba-4e07-a342-7f7b44dbe3e9" xsi:nil="true"/>
  </documentManagement>
</p:properties>
</file>

<file path=customXml/itemProps1.xml><?xml version="1.0" encoding="utf-8"?>
<ds:datastoreItem xmlns:ds="http://schemas.openxmlformats.org/officeDocument/2006/customXml" ds:itemID="{9D6C7B73-8DD5-49C2-8A6A-3C1C04A5AB7D}">
  <ds:schemaRefs>
    <ds:schemaRef ds:uri="http://schemas.microsoft.com/sharepoint/v3/contenttype/forms"/>
  </ds:schemaRefs>
</ds:datastoreItem>
</file>

<file path=customXml/itemProps2.xml><?xml version="1.0" encoding="utf-8"?>
<ds:datastoreItem xmlns:ds="http://schemas.openxmlformats.org/officeDocument/2006/customXml" ds:itemID="{65DEDEAE-5EB3-49D8-89A4-12A6A2451A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e1ad6b-bcba-4e07-a342-7f7b44dbe3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D07819E-4DA7-494C-A7B5-4EFF65DABB01}">
  <ds:schemaRefs>
    <ds:schemaRef ds:uri="35e1ad6b-bcba-4e07-a342-7f7b44dbe3e9"/>
    <ds:schemaRef ds:uri="http://schemas.microsoft.com/office/2006/metadata/properties"/>
    <ds:schemaRef ds:uri="http://purl.org/dc/dcmitype/"/>
    <ds:schemaRef ds:uri="http://purl.org/dc/elements/1.1/"/>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{E5A08CB7-D6B2-A241-8C2F-178ECF830B64}tf10001071</Template>
  <TotalTime>457</TotalTime>
  <Words>1952</Words>
  <Application>Microsoft Macintosh PowerPoint</Application>
  <PresentationFormat>Widescreen</PresentationFormat>
  <Paragraphs>207</Paragraphs>
  <Slides>17</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17</vt:i4>
      </vt:variant>
    </vt:vector>
  </HeadingPairs>
  <TitlesOfParts>
    <vt:vector size="31" baseType="lpstr">
      <vt:lpstr>inherit</vt:lpstr>
      <vt:lpstr>メイリオ</vt:lpstr>
      <vt:lpstr>Open Sans</vt:lpstr>
      <vt:lpstr>Source Code Pro</vt:lpstr>
      <vt:lpstr>Arial</vt:lpstr>
      <vt:lpstr>Calibri</vt:lpstr>
      <vt:lpstr>Consolas</vt:lpstr>
      <vt:lpstr>Courier New</vt:lpstr>
      <vt:lpstr>Gill Sans MT</vt:lpstr>
      <vt:lpstr>Impact</vt:lpstr>
      <vt:lpstr>Monaco</vt:lpstr>
      <vt:lpstr>Tahoma</vt:lpstr>
      <vt:lpstr>Wingdings</vt:lpstr>
      <vt:lpstr>Badge</vt:lpstr>
      <vt:lpstr>Java:  Thread &amp; Interface</vt:lpstr>
      <vt:lpstr>Thread</vt:lpstr>
      <vt:lpstr>Thread là gì?</vt:lpstr>
      <vt:lpstr>Ví Dụ Thread</vt:lpstr>
      <vt:lpstr>Tìm kiếm  “chợ bến thành” trên google map </vt:lpstr>
      <vt:lpstr>Thread trong java Java hỗ trợ đa luồng từ phiên bản 1.0</vt:lpstr>
      <vt:lpstr>Tạo thread trong java</vt:lpstr>
      <vt:lpstr>Phương thức hay dùng</vt:lpstr>
      <vt:lpstr>Interface</vt:lpstr>
      <vt:lpstr>Nhắc lại inheritance</vt:lpstr>
      <vt:lpstr>Interface là gì?</vt:lpstr>
      <vt:lpstr>Tag và Marker interface</vt:lpstr>
      <vt:lpstr>Cập nhật từ java 8 (1)</vt:lpstr>
      <vt:lpstr>Cập nhật từ java 8 (2)</vt:lpstr>
      <vt:lpstr>Cập nhật từ java 8 (3)</vt:lpstr>
      <vt:lpstr>Cập nhật từ java 8 (3)</vt:lpstr>
      <vt:lpstr>The End</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Thread &amp; Interface</dc:title>
  <dc:creator>Luong Duc Minh 20176821</dc:creator>
  <cp:lastModifiedBy>Luong Duc Minh 20176821</cp:lastModifiedBy>
  <cp:revision>37</cp:revision>
  <dcterms:created xsi:type="dcterms:W3CDTF">2020-04-19T17:48:52Z</dcterms:created>
  <dcterms:modified xsi:type="dcterms:W3CDTF">2020-04-22T08:58:35Z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0x010100C9BF762587E91447A8E22605816CA2D1</vt:lpwstr>
  </property>
</Properties>
</file>